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64" r:id="rId2"/>
    <p:sldId id="274" r:id="rId3"/>
    <p:sldId id="275" r:id="rId4"/>
    <p:sldId id="271" r:id="rId5"/>
    <p:sldId id="272" r:id="rId6"/>
    <p:sldId id="263" r:id="rId7"/>
    <p:sldId id="273" r:id="rId8"/>
    <p:sldId id="256" r:id="rId9"/>
    <p:sldId id="257" r:id="rId10"/>
    <p:sldId id="258" r:id="rId11"/>
    <p:sldId id="259" r:id="rId12"/>
    <p:sldId id="260" r:id="rId13"/>
    <p:sldId id="261" r:id="rId14"/>
    <p:sldId id="262" r:id="rId15"/>
    <p:sldId id="276" r:id="rId16"/>
    <p:sldId id="266" r:id="rId17"/>
    <p:sldId id="278" r:id="rId18"/>
    <p:sldId id="280" r:id="rId19"/>
    <p:sldId id="284" r:id="rId20"/>
    <p:sldId id="268" r:id="rId21"/>
    <p:sldId id="269" r:id="rId22"/>
    <p:sldId id="267" r:id="rId23"/>
    <p:sldId id="285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754" autoAdjust="0"/>
    <p:restoredTop sz="87814" autoAdjust="0"/>
  </p:normalViewPr>
  <p:slideViewPr>
    <p:cSldViewPr>
      <p:cViewPr varScale="1">
        <p:scale>
          <a:sx n="64" d="100"/>
          <a:sy n="64" d="100"/>
        </p:scale>
        <p:origin x="-7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A2F91F-9209-49F2-8352-E202C9BFDEFF}" type="doc">
      <dgm:prSet loTypeId="urn:microsoft.com/office/officeart/2005/8/layout/hList1" loCatId="list" qsTypeId="urn:microsoft.com/office/officeart/2005/8/quickstyle/simple1#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C26DBF2-F3DA-412E-B06C-F94189CD46BC}">
      <dgm:prSet phldrT="[Текст]"/>
      <dgm:spPr/>
      <dgm:t>
        <a:bodyPr/>
        <a:lstStyle/>
        <a:p>
          <a:r>
            <a:rPr lang="ru-RU" dirty="0" smtClean="0"/>
            <a:t>специфичность</a:t>
          </a:r>
          <a:endParaRPr lang="ru-RU" dirty="0"/>
        </a:p>
      </dgm:t>
    </dgm:pt>
    <dgm:pt modelId="{2EC658B2-BEBA-4820-BD0E-C5B29FFE24D0}" type="parTrans" cxnId="{91042733-106A-48F1-9406-02CF37B15E97}">
      <dgm:prSet/>
      <dgm:spPr/>
      <dgm:t>
        <a:bodyPr/>
        <a:lstStyle/>
        <a:p>
          <a:endParaRPr lang="ru-RU"/>
        </a:p>
      </dgm:t>
    </dgm:pt>
    <dgm:pt modelId="{AD9246D6-BDC3-49BD-94FD-2E3BC76AA61F}" type="sibTrans" cxnId="{91042733-106A-48F1-9406-02CF37B15E97}">
      <dgm:prSet/>
      <dgm:spPr/>
      <dgm:t>
        <a:bodyPr/>
        <a:lstStyle/>
        <a:p>
          <a:endParaRPr lang="ru-RU"/>
        </a:p>
      </dgm:t>
    </dgm:pt>
    <dgm:pt modelId="{DF889D62-A1C9-4198-A606-A3557C974D66}">
      <dgm:prSet phldrT="[Текст]"/>
      <dgm:spPr/>
      <dgm:t>
        <a:bodyPr/>
        <a:lstStyle/>
        <a:p>
          <a:r>
            <a:rPr lang="ru-RU" dirty="0" smtClean="0"/>
            <a:t>Соответствие сфере реализации ГП</a:t>
          </a:r>
          <a:endParaRPr lang="ru-RU" dirty="0"/>
        </a:p>
      </dgm:t>
    </dgm:pt>
    <dgm:pt modelId="{1453D458-6113-40B3-B072-E354D1E24C15}" type="parTrans" cxnId="{FC74D110-3F6B-424D-8F90-CA76559100DF}">
      <dgm:prSet/>
      <dgm:spPr/>
      <dgm:t>
        <a:bodyPr/>
        <a:lstStyle/>
        <a:p>
          <a:endParaRPr lang="ru-RU"/>
        </a:p>
      </dgm:t>
    </dgm:pt>
    <dgm:pt modelId="{15630BDD-0854-48EF-8EDE-B176DD68A416}" type="sibTrans" cxnId="{FC74D110-3F6B-424D-8F90-CA76559100DF}">
      <dgm:prSet/>
      <dgm:spPr/>
      <dgm:t>
        <a:bodyPr/>
        <a:lstStyle/>
        <a:p>
          <a:endParaRPr lang="ru-RU"/>
        </a:p>
      </dgm:t>
    </dgm:pt>
    <dgm:pt modelId="{1CBAA755-3FD9-4038-A906-81CCCCB05136}">
      <dgm:prSet phldrT="[Текст]"/>
      <dgm:spPr/>
      <dgm:t>
        <a:bodyPr/>
        <a:lstStyle/>
        <a:p>
          <a:r>
            <a:rPr lang="ru-RU" dirty="0" smtClean="0"/>
            <a:t>конкретность</a:t>
          </a:r>
          <a:endParaRPr lang="ru-RU" dirty="0"/>
        </a:p>
      </dgm:t>
    </dgm:pt>
    <dgm:pt modelId="{FD206231-D21E-49C6-B11A-B2565784D692}" type="parTrans" cxnId="{4BAA0144-1A26-44D6-889D-7A9067F0FCC7}">
      <dgm:prSet/>
      <dgm:spPr/>
      <dgm:t>
        <a:bodyPr/>
        <a:lstStyle/>
        <a:p>
          <a:endParaRPr lang="ru-RU"/>
        </a:p>
      </dgm:t>
    </dgm:pt>
    <dgm:pt modelId="{02574C34-287A-4353-B813-1EAB54E23793}" type="sibTrans" cxnId="{4BAA0144-1A26-44D6-889D-7A9067F0FCC7}">
      <dgm:prSet/>
      <dgm:spPr/>
      <dgm:t>
        <a:bodyPr/>
        <a:lstStyle/>
        <a:p>
          <a:endParaRPr lang="ru-RU"/>
        </a:p>
      </dgm:t>
    </dgm:pt>
    <dgm:pt modelId="{4ECE0270-DFDB-4F1C-B1C3-ED55E2B730B2}">
      <dgm:prSet phldrT="[Текст]"/>
      <dgm:spPr/>
      <dgm:t>
        <a:bodyPr/>
        <a:lstStyle/>
        <a:p>
          <a:r>
            <a:rPr lang="ru-RU" dirty="0" smtClean="0"/>
            <a:t>Четкие формулировки</a:t>
          </a:r>
          <a:endParaRPr lang="ru-RU" dirty="0"/>
        </a:p>
      </dgm:t>
    </dgm:pt>
    <dgm:pt modelId="{9CFB2241-EA53-4379-B20C-14A71010FCEB}" type="parTrans" cxnId="{1B199D62-4B67-40FD-B82A-CA4A8EB57411}">
      <dgm:prSet/>
      <dgm:spPr/>
      <dgm:t>
        <a:bodyPr/>
        <a:lstStyle/>
        <a:p>
          <a:endParaRPr lang="ru-RU"/>
        </a:p>
      </dgm:t>
    </dgm:pt>
    <dgm:pt modelId="{9D60E371-86A0-4E53-9C2A-938F90BF3514}" type="sibTrans" cxnId="{1B199D62-4B67-40FD-B82A-CA4A8EB57411}">
      <dgm:prSet/>
      <dgm:spPr/>
      <dgm:t>
        <a:bodyPr/>
        <a:lstStyle/>
        <a:p>
          <a:endParaRPr lang="ru-RU"/>
        </a:p>
      </dgm:t>
    </dgm:pt>
    <dgm:pt modelId="{D739519D-909A-45F3-85FE-55D0EDC8FCAF}">
      <dgm:prSet phldrT="[Текст]"/>
      <dgm:spPr/>
      <dgm:t>
        <a:bodyPr/>
        <a:lstStyle/>
        <a:p>
          <a:r>
            <a:rPr lang="ru-RU" dirty="0" smtClean="0"/>
            <a:t>измеримость</a:t>
          </a:r>
          <a:endParaRPr lang="ru-RU" dirty="0"/>
        </a:p>
      </dgm:t>
    </dgm:pt>
    <dgm:pt modelId="{42A906A1-B69A-47FA-962F-D433A42A7AAB}" type="parTrans" cxnId="{4136AB0B-B444-4C5E-9844-1721442E54A8}">
      <dgm:prSet/>
      <dgm:spPr/>
      <dgm:t>
        <a:bodyPr/>
        <a:lstStyle/>
        <a:p>
          <a:endParaRPr lang="ru-RU"/>
        </a:p>
      </dgm:t>
    </dgm:pt>
    <dgm:pt modelId="{103C7980-85E5-422D-93BE-7E3F8AE0D1D2}" type="sibTrans" cxnId="{4136AB0B-B444-4C5E-9844-1721442E54A8}">
      <dgm:prSet/>
      <dgm:spPr/>
      <dgm:t>
        <a:bodyPr/>
        <a:lstStyle/>
        <a:p>
          <a:endParaRPr lang="ru-RU"/>
        </a:p>
      </dgm:t>
    </dgm:pt>
    <dgm:pt modelId="{194B1E1E-94D4-40A4-BBC6-894437C47378}">
      <dgm:prSet phldrT="[Текст]"/>
      <dgm:spPr/>
      <dgm:t>
        <a:bodyPr/>
        <a:lstStyle/>
        <a:p>
          <a:r>
            <a:rPr lang="ru-RU" dirty="0" smtClean="0"/>
            <a:t>Достижение цели можно проверить</a:t>
          </a:r>
          <a:endParaRPr lang="ru-RU" dirty="0"/>
        </a:p>
      </dgm:t>
    </dgm:pt>
    <dgm:pt modelId="{34304A76-EF68-4BF8-9404-EEC0B53B3333}" type="parTrans" cxnId="{FB62B23E-161F-426A-80B5-BE403AF91C6E}">
      <dgm:prSet/>
      <dgm:spPr/>
      <dgm:t>
        <a:bodyPr/>
        <a:lstStyle/>
        <a:p>
          <a:endParaRPr lang="ru-RU"/>
        </a:p>
      </dgm:t>
    </dgm:pt>
    <dgm:pt modelId="{E2AAD8E1-1613-4810-BBB2-BC1F69A0B743}" type="sibTrans" cxnId="{FB62B23E-161F-426A-80B5-BE403AF91C6E}">
      <dgm:prSet/>
      <dgm:spPr/>
      <dgm:t>
        <a:bodyPr/>
        <a:lstStyle/>
        <a:p>
          <a:endParaRPr lang="ru-RU"/>
        </a:p>
      </dgm:t>
    </dgm:pt>
    <dgm:pt modelId="{F0DAF71E-2E5A-40C8-94AD-56860ABA050A}">
      <dgm:prSet/>
      <dgm:spPr/>
      <dgm:t>
        <a:bodyPr/>
        <a:lstStyle/>
        <a:p>
          <a:r>
            <a:rPr lang="ru-RU" dirty="0" smtClean="0"/>
            <a:t>достижимость</a:t>
          </a:r>
          <a:endParaRPr lang="ru-RU" dirty="0"/>
        </a:p>
      </dgm:t>
    </dgm:pt>
    <dgm:pt modelId="{4CAF407E-97BA-4E18-94EE-81D192C461BD}" type="parTrans" cxnId="{50849762-8A5A-4C0A-889B-9817B3CB781B}">
      <dgm:prSet/>
      <dgm:spPr/>
      <dgm:t>
        <a:bodyPr/>
        <a:lstStyle/>
        <a:p>
          <a:endParaRPr lang="ru-RU"/>
        </a:p>
      </dgm:t>
    </dgm:pt>
    <dgm:pt modelId="{67A6B7B1-4AFB-4F0D-81C7-11D917B5BC0F}" type="sibTrans" cxnId="{50849762-8A5A-4C0A-889B-9817B3CB781B}">
      <dgm:prSet/>
      <dgm:spPr/>
      <dgm:t>
        <a:bodyPr/>
        <a:lstStyle/>
        <a:p>
          <a:endParaRPr lang="ru-RU"/>
        </a:p>
      </dgm:t>
    </dgm:pt>
    <dgm:pt modelId="{3EB15C75-2686-4CF3-8463-88AB60D99FCE}">
      <dgm:prSet/>
      <dgm:spPr/>
      <dgm:t>
        <a:bodyPr/>
        <a:lstStyle/>
        <a:p>
          <a:r>
            <a:rPr lang="ru-RU" dirty="0" smtClean="0"/>
            <a:t>релевантность</a:t>
          </a:r>
          <a:endParaRPr lang="ru-RU" dirty="0"/>
        </a:p>
      </dgm:t>
    </dgm:pt>
    <dgm:pt modelId="{BD0FCCEC-41BE-48BE-8CF2-DA394596D6EA}" type="parTrans" cxnId="{4DB0E8B0-5B7C-48FB-8523-A203583D79C0}">
      <dgm:prSet/>
      <dgm:spPr/>
      <dgm:t>
        <a:bodyPr/>
        <a:lstStyle/>
        <a:p>
          <a:endParaRPr lang="ru-RU"/>
        </a:p>
      </dgm:t>
    </dgm:pt>
    <dgm:pt modelId="{FB6A1FE2-C23A-49C9-BE77-3D5E7B063E07}" type="sibTrans" cxnId="{4DB0E8B0-5B7C-48FB-8523-A203583D79C0}">
      <dgm:prSet/>
      <dgm:spPr/>
      <dgm:t>
        <a:bodyPr/>
        <a:lstStyle/>
        <a:p>
          <a:endParaRPr lang="ru-RU"/>
        </a:p>
      </dgm:t>
    </dgm:pt>
    <dgm:pt modelId="{ED47960A-90BB-4D2C-B472-839BD071A254}">
      <dgm:prSet/>
      <dgm:spPr/>
      <dgm:t>
        <a:bodyPr/>
        <a:lstStyle/>
        <a:p>
          <a:r>
            <a:rPr lang="ru-RU" dirty="0" smtClean="0"/>
            <a:t>Достижение за период реализации ГП</a:t>
          </a:r>
          <a:endParaRPr lang="ru-RU" dirty="0"/>
        </a:p>
      </dgm:t>
    </dgm:pt>
    <dgm:pt modelId="{06B63D64-ED02-4BFC-B12F-795F92EB0969}" type="parTrans" cxnId="{709F43A8-1DB9-46DD-9850-7BBAADA07570}">
      <dgm:prSet/>
      <dgm:spPr/>
      <dgm:t>
        <a:bodyPr/>
        <a:lstStyle/>
        <a:p>
          <a:endParaRPr lang="ru-RU"/>
        </a:p>
      </dgm:t>
    </dgm:pt>
    <dgm:pt modelId="{182375CA-6CBC-4139-B266-1116775733BC}" type="sibTrans" cxnId="{709F43A8-1DB9-46DD-9850-7BBAADA07570}">
      <dgm:prSet/>
      <dgm:spPr/>
      <dgm:t>
        <a:bodyPr/>
        <a:lstStyle/>
        <a:p>
          <a:endParaRPr lang="ru-RU"/>
        </a:p>
      </dgm:t>
    </dgm:pt>
    <dgm:pt modelId="{809587AA-0B0F-4755-87AC-10DCA602C0CC}">
      <dgm:prSet/>
      <dgm:spPr/>
      <dgm:t>
        <a:bodyPr/>
        <a:lstStyle/>
        <a:p>
          <a:r>
            <a:rPr lang="ru-RU" dirty="0" smtClean="0"/>
            <a:t>Соответствие формулировки цели ожидаемым конечным результатам реализации ГП</a:t>
          </a:r>
          <a:endParaRPr lang="ru-RU" dirty="0"/>
        </a:p>
      </dgm:t>
    </dgm:pt>
    <dgm:pt modelId="{2B1E588E-222A-4286-BD27-2AF4F262B831}" type="parTrans" cxnId="{D31C9F27-A580-4404-8AD5-2C1F22501284}">
      <dgm:prSet/>
      <dgm:spPr/>
      <dgm:t>
        <a:bodyPr/>
        <a:lstStyle/>
        <a:p>
          <a:endParaRPr lang="ru-RU"/>
        </a:p>
      </dgm:t>
    </dgm:pt>
    <dgm:pt modelId="{D153BFB9-1B4E-4375-A797-6DB0D19DDDAC}" type="sibTrans" cxnId="{D31C9F27-A580-4404-8AD5-2C1F22501284}">
      <dgm:prSet/>
      <dgm:spPr/>
      <dgm:t>
        <a:bodyPr/>
        <a:lstStyle/>
        <a:p>
          <a:endParaRPr lang="ru-RU"/>
        </a:p>
      </dgm:t>
    </dgm:pt>
    <dgm:pt modelId="{574A7A3C-1E9E-47B3-9937-5DB373514680}" type="pres">
      <dgm:prSet presAssocID="{BCA2F91F-9209-49F2-8352-E202C9BFDE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D35F5C-5BAB-4088-80B4-DCD7B2456D51}" type="pres">
      <dgm:prSet presAssocID="{3C26DBF2-F3DA-412E-B06C-F94189CD46BC}" presName="composite" presStyleCnt="0"/>
      <dgm:spPr/>
    </dgm:pt>
    <dgm:pt modelId="{7B850FAE-FDB6-4846-BB64-02DA09648900}" type="pres">
      <dgm:prSet presAssocID="{3C26DBF2-F3DA-412E-B06C-F94189CD46BC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E138E5-F6B6-4BAA-A630-E7FEBEB126FC}" type="pres">
      <dgm:prSet presAssocID="{3C26DBF2-F3DA-412E-B06C-F94189CD46BC}" presName="desTx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DEC4DD-2159-4DAA-9948-FB88FF7CA4D5}" type="pres">
      <dgm:prSet presAssocID="{AD9246D6-BDC3-49BD-94FD-2E3BC76AA61F}" presName="space" presStyleCnt="0"/>
      <dgm:spPr/>
    </dgm:pt>
    <dgm:pt modelId="{F0A4D40F-DFFC-4F13-9B9D-1E4280984C55}" type="pres">
      <dgm:prSet presAssocID="{1CBAA755-3FD9-4038-A906-81CCCCB05136}" presName="composite" presStyleCnt="0"/>
      <dgm:spPr/>
    </dgm:pt>
    <dgm:pt modelId="{D4BCE850-5455-4785-83B0-5D0F8E87972A}" type="pres">
      <dgm:prSet presAssocID="{1CBAA755-3FD9-4038-A906-81CCCCB05136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BEF193-F53E-4D5D-87FA-2055FC1009EA}" type="pres">
      <dgm:prSet presAssocID="{1CBAA755-3FD9-4038-A906-81CCCCB05136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AAB5DD-C9AB-454B-A0D4-8C5DEA2489D5}" type="pres">
      <dgm:prSet presAssocID="{02574C34-287A-4353-B813-1EAB54E23793}" presName="space" presStyleCnt="0"/>
      <dgm:spPr/>
    </dgm:pt>
    <dgm:pt modelId="{B65880F0-A7B2-471B-8505-B7401E0116CB}" type="pres">
      <dgm:prSet presAssocID="{D739519D-909A-45F3-85FE-55D0EDC8FCAF}" presName="composite" presStyleCnt="0"/>
      <dgm:spPr/>
    </dgm:pt>
    <dgm:pt modelId="{D60F1678-C709-488F-A74C-1E7FBD926BB0}" type="pres">
      <dgm:prSet presAssocID="{D739519D-909A-45F3-85FE-55D0EDC8FCAF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49E78E-08AF-43E5-AF32-5F57C66B24C0}" type="pres">
      <dgm:prSet presAssocID="{D739519D-909A-45F3-85FE-55D0EDC8FCAF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FA7CEB-D273-4D04-9DE5-EA9EA271B173}" type="pres">
      <dgm:prSet presAssocID="{103C7980-85E5-422D-93BE-7E3F8AE0D1D2}" presName="space" presStyleCnt="0"/>
      <dgm:spPr/>
    </dgm:pt>
    <dgm:pt modelId="{D9CB2459-CD78-47E7-B6DD-8DC9BB5AD186}" type="pres">
      <dgm:prSet presAssocID="{F0DAF71E-2E5A-40C8-94AD-56860ABA050A}" presName="composite" presStyleCnt="0"/>
      <dgm:spPr/>
    </dgm:pt>
    <dgm:pt modelId="{583E2C20-D6C0-41A2-860E-7E1F5934A475}" type="pres">
      <dgm:prSet presAssocID="{F0DAF71E-2E5A-40C8-94AD-56860ABA050A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BF6092-6F24-4557-B637-D217793194AB}" type="pres">
      <dgm:prSet presAssocID="{F0DAF71E-2E5A-40C8-94AD-56860ABA050A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666C61-DDBD-4906-802A-2128D78CEB3C}" type="pres">
      <dgm:prSet presAssocID="{67A6B7B1-4AFB-4F0D-81C7-11D917B5BC0F}" presName="space" presStyleCnt="0"/>
      <dgm:spPr/>
    </dgm:pt>
    <dgm:pt modelId="{3DEA396D-2E9E-4922-BD02-3EBB74061679}" type="pres">
      <dgm:prSet presAssocID="{3EB15C75-2686-4CF3-8463-88AB60D99FCE}" presName="composite" presStyleCnt="0"/>
      <dgm:spPr/>
    </dgm:pt>
    <dgm:pt modelId="{4DF79D42-D0A2-4DF2-AB45-7A661265ADF1}" type="pres">
      <dgm:prSet presAssocID="{3EB15C75-2686-4CF3-8463-88AB60D99FCE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A35F9E-DD50-4495-8459-BAB3891D3FB6}" type="pres">
      <dgm:prSet presAssocID="{3EB15C75-2686-4CF3-8463-88AB60D99FCE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D23742-B69A-4CF2-AC33-7E943C2794C2}" type="presOf" srcId="{ED47960A-90BB-4D2C-B472-839BD071A254}" destId="{E0BF6092-6F24-4557-B637-D217793194AB}" srcOrd="0" destOrd="0" presId="urn:microsoft.com/office/officeart/2005/8/layout/hList1"/>
    <dgm:cxn modelId="{80491481-1D90-4240-9CDC-0B4C33F48212}" type="presOf" srcId="{BCA2F91F-9209-49F2-8352-E202C9BFDEFF}" destId="{574A7A3C-1E9E-47B3-9937-5DB373514680}" srcOrd="0" destOrd="0" presId="urn:microsoft.com/office/officeart/2005/8/layout/hList1"/>
    <dgm:cxn modelId="{4136AB0B-B444-4C5E-9844-1721442E54A8}" srcId="{BCA2F91F-9209-49F2-8352-E202C9BFDEFF}" destId="{D739519D-909A-45F3-85FE-55D0EDC8FCAF}" srcOrd="2" destOrd="0" parTransId="{42A906A1-B69A-47FA-962F-D433A42A7AAB}" sibTransId="{103C7980-85E5-422D-93BE-7E3F8AE0D1D2}"/>
    <dgm:cxn modelId="{91042733-106A-48F1-9406-02CF37B15E97}" srcId="{BCA2F91F-9209-49F2-8352-E202C9BFDEFF}" destId="{3C26DBF2-F3DA-412E-B06C-F94189CD46BC}" srcOrd="0" destOrd="0" parTransId="{2EC658B2-BEBA-4820-BD0E-C5B29FFE24D0}" sibTransId="{AD9246D6-BDC3-49BD-94FD-2E3BC76AA61F}"/>
    <dgm:cxn modelId="{4DB0E8B0-5B7C-48FB-8523-A203583D79C0}" srcId="{BCA2F91F-9209-49F2-8352-E202C9BFDEFF}" destId="{3EB15C75-2686-4CF3-8463-88AB60D99FCE}" srcOrd="4" destOrd="0" parTransId="{BD0FCCEC-41BE-48BE-8CF2-DA394596D6EA}" sibTransId="{FB6A1FE2-C23A-49C9-BE77-3D5E7B063E07}"/>
    <dgm:cxn modelId="{1B199D62-4B67-40FD-B82A-CA4A8EB57411}" srcId="{1CBAA755-3FD9-4038-A906-81CCCCB05136}" destId="{4ECE0270-DFDB-4F1C-B1C3-ED55E2B730B2}" srcOrd="0" destOrd="0" parTransId="{9CFB2241-EA53-4379-B20C-14A71010FCEB}" sibTransId="{9D60E371-86A0-4E53-9C2A-938F90BF3514}"/>
    <dgm:cxn modelId="{5D6C0535-3918-4CA2-AB32-8E899D17E754}" type="presOf" srcId="{4ECE0270-DFDB-4F1C-B1C3-ED55E2B730B2}" destId="{42BEF193-F53E-4D5D-87FA-2055FC1009EA}" srcOrd="0" destOrd="0" presId="urn:microsoft.com/office/officeart/2005/8/layout/hList1"/>
    <dgm:cxn modelId="{4B245234-CF09-494F-B7CA-A2DEF0639500}" type="presOf" srcId="{194B1E1E-94D4-40A4-BBC6-894437C47378}" destId="{B549E78E-08AF-43E5-AF32-5F57C66B24C0}" srcOrd="0" destOrd="0" presId="urn:microsoft.com/office/officeart/2005/8/layout/hList1"/>
    <dgm:cxn modelId="{46411BA0-95A3-4285-84F8-0B5C671F97A5}" type="presOf" srcId="{F0DAF71E-2E5A-40C8-94AD-56860ABA050A}" destId="{583E2C20-D6C0-41A2-860E-7E1F5934A475}" srcOrd="0" destOrd="0" presId="urn:microsoft.com/office/officeart/2005/8/layout/hList1"/>
    <dgm:cxn modelId="{D31C9F27-A580-4404-8AD5-2C1F22501284}" srcId="{3EB15C75-2686-4CF3-8463-88AB60D99FCE}" destId="{809587AA-0B0F-4755-87AC-10DCA602C0CC}" srcOrd="0" destOrd="0" parTransId="{2B1E588E-222A-4286-BD27-2AF4F262B831}" sibTransId="{D153BFB9-1B4E-4375-A797-6DB0D19DDDAC}"/>
    <dgm:cxn modelId="{831C04CC-83F4-4DBD-8A93-679631865AE4}" type="presOf" srcId="{3C26DBF2-F3DA-412E-B06C-F94189CD46BC}" destId="{7B850FAE-FDB6-4846-BB64-02DA09648900}" srcOrd="0" destOrd="0" presId="urn:microsoft.com/office/officeart/2005/8/layout/hList1"/>
    <dgm:cxn modelId="{50849762-8A5A-4C0A-889B-9817B3CB781B}" srcId="{BCA2F91F-9209-49F2-8352-E202C9BFDEFF}" destId="{F0DAF71E-2E5A-40C8-94AD-56860ABA050A}" srcOrd="3" destOrd="0" parTransId="{4CAF407E-97BA-4E18-94EE-81D192C461BD}" sibTransId="{67A6B7B1-4AFB-4F0D-81C7-11D917B5BC0F}"/>
    <dgm:cxn modelId="{FC74D110-3F6B-424D-8F90-CA76559100DF}" srcId="{3C26DBF2-F3DA-412E-B06C-F94189CD46BC}" destId="{DF889D62-A1C9-4198-A606-A3557C974D66}" srcOrd="0" destOrd="0" parTransId="{1453D458-6113-40B3-B072-E354D1E24C15}" sibTransId="{15630BDD-0854-48EF-8EDE-B176DD68A416}"/>
    <dgm:cxn modelId="{FE45A85D-29BD-4531-982D-28BEC0263CDA}" type="presOf" srcId="{1CBAA755-3FD9-4038-A906-81CCCCB05136}" destId="{D4BCE850-5455-4785-83B0-5D0F8E87972A}" srcOrd="0" destOrd="0" presId="urn:microsoft.com/office/officeart/2005/8/layout/hList1"/>
    <dgm:cxn modelId="{4BAA0144-1A26-44D6-889D-7A9067F0FCC7}" srcId="{BCA2F91F-9209-49F2-8352-E202C9BFDEFF}" destId="{1CBAA755-3FD9-4038-A906-81CCCCB05136}" srcOrd="1" destOrd="0" parTransId="{FD206231-D21E-49C6-B11A-B2565784D692}" sibTransId="{02574C34-287A-4353-B813-1EAB54E23793}"/>
    <dgm:cxn modelId="{FB62B23E-161F-426A-80B5-BE403AF91C6E}" srcId="{D739519D-909A-45F3-85FE-55D0EDC8FCAF}" destId="{194B1E1E-94D4-40A4-BBC6-894437C47378}" srcOrd="0" destOrd="0" parTransId="{34304A76-EF68-4BF8-9404-EEC0B53B3333}" sibTransId="{E2AAD8E1-1613-4810-BBB2-BC1F69A0B743}"/>
    <dgm:cxn modelId="{1DFDC8C4-C232-4E78-BD9A-BC3E6901E1D7}" type="presOf" srcId="{D739519D-909A-45F3-85FE-55D0EDC8FCAF}" destId="{D60F1678-C709-488F-A74C-1E7FBD926BB0}" srcOrd="0" destOrd="0" presId="urn:microsoft.com/office/officeart/2005/8/layout/hList1"/>
    <dgm:cxn modelId="{709F43A8-1DB9-46DD-9850-7BBAADA07570}" srcId="{F0DAF71E-2E5A-40C8-94AD-56860ABA050A}" destId="{ED47960A-90BB-4D2C-B472-839BD071A254}" srcOrd="0" destOrd="0" parTransId="{06B63D64-ED02-4BFC-B12F-795F92EB0969}" sibTransId="{182375CA-6CBC-4139-B266-1116775733BC}"/>
    <dgm:cxn modelId="{232452E1-F72B-4C49-99B8-A01E13FA6134}" type="presOf" srcId="{809587AA-0B0F-4755-87AC-10DCA602C0CC}" destId="{A4A35F9E-DD50-4495-8459-BAB3891D3FB6}" srcOrd="0" destOrd="0" presId="urn:microsoft.com/office/officeart/2005/8/layout/hList1"/>
    <dgm:cxn modelId="{1BD07C9F-5686-49EA-B330-117AA7ADCE45}" type="presOf" srcId="{DF889D62-A1C9-4198-A606-A3557C974D66}" destId="{7DE138E5-F6B6-4BAA-A630-E7FEBEB126FC}" srcOrd="0" destOrd="0" presId="urn:microsoft.com/office/officeart/2005/8/layout/hList1"/>
    <dgm:cxn modelId="{6399C104-5D0D-428F-AA15-500DE920854F}" type="presOf" srcId="{3EB15C75-2686-4CF3-8463-88AB60D99FCE}" destId="{4DF79D42-D0A2-4DF2-AB45-7A661265ADF1}" srcOrd="0" destOrd="0" presId="urn:microsoft.com/office/officeart/2005/8/layout/hList1"/>
    <dgm:cxn modelId="{FE2CBBD2-5C89-4E68-8DFC-74ED66FFF4A5}" type="presParOf" srcId="{574A7A3C-1E9E-47B3-9937-5DB373514680}" destId="{A9D35F5C-5BAB-4088-80B4-DCD7B2456D51}" srcOrd="0" destOrd="0" presId="urn:microsoft.com/office/officeart/2005/8/layout/hList1"/>
    <dgm:cxn modelId="{0F7900EC-202B-4BED-BFC8-AC753D9F5BC0}" type="presParOf" srcId="{A9D35F5C-5BAB-4088-80B4-DCD7B2456D51}" destId="{7B850FAE-FDB6-4846-BB64-02DA09648900}" srcOrd="0" destOrd="0" presId="urn:microsoft.com/office/officeart/2005/8/layout/hList1"/>
    <dgm:cxn modelId="{D59A13A9-BF35-4EA3-9DF9-3EA7AA752DE7}" type="presParOf" srcId="{A9D35F5C-5BAB-4088-80B4-DCD7B2456D51}" destId="{7DE138E5-F6B6-4BAA-A630-E7FEBEB126FC}" srcOrd="1" destOrd="0" presId="urn:microsoft.com/office/officeart/2005/8/layout/hList1"/>
    <dgm:cxn modelId="{2CC18FF5-93CC-4E19-BAA0-DFFEAD031C6D}" type="presParOf" srcId="{574A7A3C-1E9E-47B3-9937-5DB373514680}" destId="{89DEC4DD-2159-4DAA-9948-FB88FF7CA4D5}" srcOrd="1" destOrd="0" presId="urn:microsoft.com/office/officeart/2005/8/layout/hList1"/>
    <dgm:cxn modelId="{6A5CEC58-436D-4F53-B8D3-1A91191534FE}" type="presParOf" srcId="{574A7A3C-1E9E-47B3-9937-5DB373514680}" destId="{F0A4D40F-DFFC-4F13-9B9D-1E4280984C55}" srcOrd="2" destOrd="0" presId="urn:microsoft.com/office/officeart/2005/8/layout/hList1"/>
    <dgm:cxn modelId="{53495BCF-C429-42CB-ACD6-554943A1D6C3}" type="presParOf" srcId="{F0A4D40F-DFFC-4F13-9B9D-1E4280984C55}" destId="{D4BCE850-5455-4785-83B0-5D0F8E87972A}" srcOrd="0" destOrd="0" presId="urn:microsoft.com/office/officeart/2005/8/layout/hList1"/>
    <dgm:cxn modelId="{03D40158-DE67-43D1-A588-0351A7886899}" type="presParOf" srcId="{F0A4D40F-DFFC-4F13-9B9D-1E4280984C55}" destId="{42BEF193-F53E-4D5D-87FA-2055FC1009EA}" srcOrd="1" destOrd="0" presId="urn:microsoft.com/office/officeart/2005/8/layout/hList1"/>
    <dgm:cxn modelId="{AE8098FA-E9CC-478A-A761-7F34C7CEDD38}" type="presParOf" srcId="{574A7A3C-1E9E-47B3-9937-5DB373514680}" destId="{32AAB5DD-C9AB-454B-A0D4-8C5DEA2489D5}" srcOrd="3" destOrd="0" presId="urn:microsoft.com/office/officeart/2005/8/layout/hList1"/>
    <dgm:cxn modelId="{27EB8B57-FDFC-4B0A-9AB8-9E22ADCA9809}" type="presParOf" srcId="{574A7A3C-1E9E-47B3-9937-5DB373514680}" destId="{B65880F0-A7B2-471B-8505-B7401E0116CB}" srcOrd="4" destOrd="0" presId="urn:microsoft.com/office/officeart/2005/8/layout/hList1"/>
    <dgm:cxn modelId="{18D3CB70-C233-4370-BA30-DEACCF6FFEE9}" type="presParOf" srcId="{B65880F0-A7B2-471B-8505-B7401E0116CB}" destId="{D60F1678-C709-488F-A74C-1E7FBD926BB0}" srcOrd="0" destOrd="0" presId="urn:microsoft.com/office/officeart/2005/8/layout/hList1"/>
    <dgm:cxn modelId="{FD198AA2-54AD-46C3-A567-E8444431D6D6}" type="presParOf" srcId="{B65880F0-A7B2-471B-8505-B7401E0116CB}" destId="{B549E78E-08AF-43E5-AF32-5F57C66B24C0}" srcOrd="1" destOrd="0" presId="urn:microsoft.com/office/officeart/2005/8/layout/hList1"/>
    <dgm:cxn modelId="{C3FBB1BE-A9D9-40C4-8D56-F37A2E1FE49A}" type="presParOf" srcId="{574A7A3C-1E9E-47B3-9937-5DB373514680}" destId="{38FA7CEB-D273-4D04-9DE5-EA9EA271B173}" srcOrd="5" destOrd="0" presId="urn:microsoft.com/office/officeart/2005/8/layout/hList1"/>
    <dgm:cxn modelId="{B80D257F-A19A-4B8A-A797-C41756F7EAB9}" type="presParOf" srcId="{574A7A3C-1E9E-47B3-9937-5DB373514680}" destId="{D9CB2459-CD78-47E7-B6DD-8DC9BB5AD186}" srcOrd="6" destOrd="0" presId="urn:microsoft.com/office/officeart/2005/8/layout/hList1"/>
    <dgm:cxn modelId="{20900A4F-53F9-46C7-B474-73DCA0E70E72}" type="presParOf" srcId="{D9CB2459-CD78-47E7-B6DD-8DC9BB5AD186}" destId="{583E2C20-D6C0-41A2-860E-7E1F5934A475}" srcOrd="0" destOrd="0" presId="urn:microsoft.com/office/officeart/2005/8/layout/hList1"/>
    <dgm:cxn modelId="{936428FC-48FD-4A00-BDD4-F08B3821EA37}" type="presParOf" srcId="{D9CB2459-CD78-47E7-B6DD-8DC9BB5AD186}" destId="{E0BF6092-6F24-4557-B637-D217793194AB}" srcOrd="1" destOrd="0" presId="urn:microsoft.com/office/officeart/2005/8/layout/hList1"/>
    <dgm:cxn modelId="{2EA36D43-171E-4224-BAFE-2DE2C64A0061}" type="presParOf" srcId="{574A7A3C-1E9E-47B3-9937-5DB373514680}" destId="{30666C61-DDBD-4906-802A-2128D78CEB3C}" srcOrd="7" destOrd="0" presId="urn:microsoft.com/office/officeart/2005/8/layout/hList1"/>
    <dgm:cxn modelId="{E52A78A6-1F4A-4C2A-9F45-4226C031361B}" type="presParOf" srcId="{574A7A3C-1E9E-47B3-9937-5DB373514680}" destId="{3DEA396D-2E9E-4922-BD02-3EBB74061679}" srcOrd="8" destOrd="0" presId="urn:microsoft.com/office/officeart/2005/8/layout/hList1"/>
    <dgm:cxn modelId="{D72D72E9-166E-459A-BC91-9DCE534D6A2A}" type="presParOf" srcId="{3DEA396D-2E9E-4922-BD02-3EBB74061679}" destId="{4DF79D42-D0A2-4DF2-AB45-7A661265ADF1}" srcOrd="0" destOrd="0" presId="urn:microsoft.com/office/officeart/2005/8/layout/hList1"/>
    <dgm:cxn modelId="{992010C4-617D-4976-BC84-64A0ABD8CE61}" type="presParOf" srcId="{3DEA396D-2E9E-4922-BD02-3EBB74061679}" destId="{A4A35F9E-DD50-4495-8459-BAB3891D3FB6}" srcOrd="1" destOrd="0" presId="urn:microsoft.com/office/officeart/2005/8/layout/hList1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EFBFCA7-CF94-49AB-8EED-F5EC7CD75901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53191E6-7524-49A9-9B65-AD7C44F06F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0%D0%BD%D0%B3%D0%BB%D0%B8%D0%B9%D1%81%D0%BA%D0%B8%D0%B9_%D1%8F%D0%B7%D1%8B%D0%BA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дают ответ на вопрос о том, как, каким способом наиболее рационально можно достичь целей управления. Методы определяют качественную сторону управления. Их совершенствование означает улучшение управления. 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методов: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воздействия, т.е. индивидуальное предписание (приказ, распоряжение и др.) или норма (правило) поведения;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воздействия (непосредственное воздействие, косвенное воздействие посредством создания стимулирующих или ограничиваю­щих условий)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воздействия (единичный, коллективный, коллегиальный);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временная характеристика (краткосрочные и долгосрочные);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тактический и стратегический характер.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3191E6-7524-49A9-9B65-AD7C44F06F3D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b="1" dirty="0" smtClean="0"/>
              <a:t>S.M.A.R.T.</a:t>
            </a:r>
            <a:r>
              <a:rPr lang="ru-RU" dirty="0" smtClean="0"/>
              <a:t> («умный»)</a:t>
            </a:r>
            <a:r>
              <a:rPr lang="ru-RU" sz="1200" dirty="0" smtClean="0"/>
              <a:t> это аббревиатура, образованная первыми буквами английских слов:</a:t>
            </a:r>
          </a:p>
          <a:p>
            <a:r>
              <a:rPr lang="ru-RU" sz="1200" dirty="0" smtClean="0"/>
              <a:t>конкретный (</a:t>
            </a:r>
            <a:r>
              <a:rPr lang="ru-RU" sz="1200" dirty="0" err="1" smtClean="0"/>
              <a:t>specific</a:t>
            </a:r>
            <a:r>
              <a:rPr lang="ru-RU" sz="1200" dirty="0" smtClean="0"/>
              <a:t>);</a:t>
            </a:r>
          </a:p>
          <a:p>
            <a:r>
              <a:rPr lang="ru-RU" sz="1200" dirty="0" smtClean="0"/>
              <a:t>измеримый (</a:t>
            </a:r>
            <a:r>
              <a:rPr lang="ru-RU" sz="1200" dirty="0" err="1" smtClean="0"/>
              <a:t>measurable</a:t>
            </a:r>
            <a:r>
              <a:rPr lang="ru-RU" sz="1200" dirty="0" smtClean="0"/>
              <a:t>);</a:t>
            </a:r>
          </a:p>
          <a:p>
            <a:r>
              <a:rPr lang="ru-RU" sz="1200" dirty="0" smtClean="0"/>
              <a:t>достижимый (</a:t>
            </a:r>
            <a:r>
              <a:rPr lang="ru-RU" sz="1200" dirty="0" err="1" smtClean="0"/>
              <a:t>attainable</a:t>
            </a:r>
            <a:r>
              <a:rPr lang="ru-RU" sz="1200" dirty="0" smtClean="0"/>
              <a:t>);</a:t>
            </a:r>
          </a:p>
          <a:p>
            <a:r>
              <a:rPr lang="ru-RU" sz="1200" dirty="0" smtClean="0"/>
              <a:t>значимый (</a:t>
            </a:r>
            <a:r>
              <a:rPr lang="ru-RU" sz="1200" dirty="0" err="1" smtClean="0"/>
              <a:t>relevant</a:t>
            </a:r>
            <a:r>
              <a:rPr lang="ru-RU" sz="1200" dirty="0" smtClean="0"/>
              <a:t>);</a:t>
            </a:r>
          </a:p>
          <a:p>
            <a:r>
              <a:rPr lang="ru-RU" sz="1200" dirty="0" smtClean="0"/>
              <a:t>соотносимый с конкретным сроком (</a:t>
            </a:r>
            <a:r>
              <a:rPr lang="ru-RU" sz="1200" dirty="0" err="1" smtClean="0"/>
              <a:t>time-bounded</a:t>
            </a:r>
            <a:r>
              <a:rPr lang="ru-RU" sz="1200" dirty="0" smtClean="0"/>
              <a:t>)</a:t>
            </a:r>
          </a:p>
          <a:p>
            <a:pPr algn="just">
              <a:buFontTx/>
              <a:buNone/>
            </a:pPr>
            <a:r>
              <a:rPr lang="ru-RU" sz="1200" dirty="0" smtClean="0"/>
              <a:t>Таким образом, правильная постановка цели означает, что цель является конкретной, измеримой, достижимой, значимой и соотносится с конкретным сроком.</a:t>
            </a:r>
          </a:p>
          <a:p>
            <a:pPr algn="just">
              <a:buFontTx/>
              <a:buNone/>
            </a:pPr>
            <a:r>
              <a:rPr lang="ru-RU" sz="1200" b="1" dirty="0" smtClean="0"/>
              <a:t>Ключевые показатели эффективности</a:t>
            </a:r>
            <a:r>
              <a:rPr lang="ru-RU" sz="1200" dirty="0" smtClean="0"/>
              <a:t> (</a:t>
            </a:r>
            <a:r>
              <a:rPr lang="ru-RU" sz="1200" dirty="0" smtClean="0">
                <a:hlinkClick r:id="rId3" action="ppaction://hlinkfile" tooltip="Английский язык"/>
              </a:rPr>
              <a:t>англ.</a:t>
            </a:r>
            <a:r>
              <a:rPr lang="ru-RU" sz="1200" dirty="0" smtClean="0"/>
              <a:t> </a:t>
            </a:r>
            <a:r>
              <a:rPr lang="ru-RU" sz="12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Key</a:t>
            </a:r>
            <a:r>
              <a:rPr lang="ru-RU" sz="1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Performance</a:t>
            </a:r>
            <a:r>
              <a:rPr lang="ru-RU" sz="1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Indicators</a:t>
            </a:r>
            <a:r>
              <a:rPr lang="ru-RU" sz="1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KPI</a:t>
            </a:r>
            <a:r>
              <a:rPr lang="ru-RU" sz="1200" dirty="0" smtClean="0"/>
              <a:t>) — показатели деятельности подразделения, которые помогают организации в достижении стратегических и тактических (операционных) целей.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3191E6-7524-49A9-9B65-AD7C44F06F3D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В связи с тем, что государственные программы становятся основой для составления проекта бюджета, будет изменен порядок его составления.</a:t>
            </a:r>
          </a:p>
          <a:p>
            <a:r>
              <a:rPr lang="ru-RU" sz="1200" dirty="0" smtClean="0"/>
              <a:t>Изменится порядок оценки предельных объемов бюджетных ассигнований федерального бюджета.</a:t>
            </a:r>
          </a:p>
          <a:p>
            <a:r>
              <a:rPr lang="ru-RU" sz="1200" dirty="0" smtClean="0"/>
              <a:t>Уточнение объемов действующих расходных обязательств и принятие решения по новым расходным обязательствам будет осуществляться исходя из планируемых результатов по государственным программам.</a:t>
            </a:r>
          </a:p>
          <a:p>
            <a:r>
              <a:rPr lang="ru-RU" sz="1200" dirty="0" smtClean="0"/>
              <a:t>Предполагается усиление роли Бюджетной комиссии при принятии решений по уточнению действующих и принятию новых расходных обязательств.</a:t>
            </a:r>
          </a:p>
          <a:p>
            <a:r>
              <a:rPr lang="ru-RU" sz="1200" dirty="0" smtClean="0"/>
              <a:t>При этом для обеспечения сбалансированности бюджета объемы ассигнований в  разрезе государственных программ будут планироваться исходя из расчетных долгосрочных параметров бюджетной системы и в рамках </a:t>
            </a:r>
          </a:p>
          <a:p>
            <a:r>
              <a:rPr lang="ru-RU" sz="1200" dirty="0" smtClean="0"/>
              <a:t>установленных ими бюджетных ограничений.</a:t>
            </a:r>
          </a:p>
          <a:p>
            <a:r>
              <a:rPr lang="ru-RU" sz="1200" dirty="0" smtClean="0"/>
              <a:t>Рассмотрение программного бюджета предполагает рассмотрение государственных программ в Государственной Думе. Соответственно законодатель будет анализировать не только состав расходов бюджета, но и планируемые результаты их достижения, а через год в составе отчета об исполнении бюджета будут рассматриваться итоги реализации государственных программ.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3191E6-7524-49A9-9B65-AD7C44F06F3D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34" tIns="45768" rIns="91534" bIns="45768" anchor="b"/>
          <a:lstStyle/>
          <a:p>
            <a:pPr algn="r"/>
            <a:fld id="{F91460B4-8EEE-40C7-A539-A8CEA8BF850C}" type="slidenum">
              <a:rPr lang="ru-RU" sz="1200">
                <a:latin typeface="Arial" charset="0"/>
              </a:rPr>
              <a:pPr algn="r"/>
              <a:t>32</a:t>
            </a:fld>
            <a:endParaRPr lang="ru-RU" sz="1200">
              <a:latin typeface="Arial" charset="0"/>
            </a:endParaRPr>
          </a:p>
        </p:txBody>
      </p:sp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7788" y="8685213"/>
            <a:ext cx="296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32" tIns="46316" rIns="92632" bIns="46316" anchor="b"/>
          <a:lstStyle/>
          <a:p>
            <a:pPr algn="r" defTabSz="925513"/>
            <a:fld id="{C52C905F-B317-4D13-943F-82AAD1A2C887}" type="slidenum">
              <a:rPr lang="ru-RU" sz="1200">
                <a:latin typeface="Arial" charset="0"/>
              </a:rPr>
              <a:pPr algn="r" defTabSz="925513"/>
              <a:t>32</a:t>
            </a:fld>
            <a:endParaRPr lang="ru-RU" sz="1200">
              <a:latin typeface="Arial" charset="0"/>
            </a:endParaRPr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887788" y="8685213"/>
            <a:ext cx="296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32" tIns="46316" rIns="92632" bIns="46316" anchor="b"/>
          <a:lstStyle/>
          <a:p>
            <a:pPr algn="r" defTabSz="925513"/>
            <a:fld id="{FF2CE05A-8FF6-4A59-974C-181FC1F188F3}" type="slidenum">
              <a:rPr lang="ru-RU" sz="1200">
                <a:latin typeface="Arial" charset="0"/>
              </a:rPr>
              <a:pPr algn="r" defTabSz="925513"/>
              <a:t>32</a:t>
            </a:fld>
            <a:endParaRPr lang="ru-RU" sz="1200">
              <a:latin typeface="Arial" charset="0"/>
            </a:endParaRPr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5175" cy="3430587"/>
          </a:xfrm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 lIns="92632" tIns="46316" rIns="92632" bIns="46316"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0D5FA-6B20-4337-925C-6418061963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4F54C-4331-451A-BFD9-FAC25E0A7D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7FFC9-B63A-4611-B923-CBBD46182B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16632"/>
            <a:ext cx="5760640" cy="504056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021B5-972C-4AD6-9334-46956923A403}" type="datetime1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78D19-66CB-4CD2-8F81-CF63EE58B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16632"/>
            <a:ext cx="5760640" cy="504056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021B5-972C-4AD6-9334-46956923A403}" type="datetime1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78D19-66CB-4CD2-8F81-CF63EE58B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16632"/>
            <a:ext cx="5760640" cy="504056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021B5-972C-4AD6-9334-46956923A403}" type="datetime1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78D19-66CB-4CD2-8F81-CF63EE58B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16632"/>
            <a:ext cx="5760640" cy="504056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021B5-972C-4AD6-9334-46956923A403}" type="datetime1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78D19-66CB-4CD2-8F81-CF63EE58B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16632"/>
            <a:ext cx="5760640" cy="504056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021B5-972C-4AD6-9334-46956923A403}" type="datetime1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78D19-66CB-4CD2-8F81-CF63EE58B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E9CC5-E4C1-41EC-8816-99F54C3EBD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3D4D5-2C43-43E3-9CFD-A5EB949A1E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53DFF-526D-4840-AE68-96DC8F0624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76A2B-010F-48C1-8EBF-8223D3934B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32B3C-C1C3-4D11-9E68-7C4995B98A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C5401-8513-4680-96DD-76BF9FA37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B6671-4E7E-415C-9049-6B07A83CF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513DF-2F5B-4410-B232-E81C1F92FA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5E4743B-791C-4506-8840-72FE05C6C2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1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hyperlink" Target="http://www.gov.ru/main/regions/regioni-44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295400"/>
          </a:xfrm>
        </p:spPr>
        <p:txBody>
          <a:bodyPr/>
          <a:lstStyle/>
          <a:p>
            <a:r>
              <a:rPr lang="ru-RU" smtClean="0"/>
              <a:t>Система государственного управления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7467600" cy="2895600"/>
          </a:xfrm>
        </p:spPr>
        <p:txBody>
          <a:bodyPr/>
          <a:lstStyle/>
          <a:p>
            <a:r>
              <a:rPr lang="ru-RU" smtClean="0"/>
              <a:t>Система и структура государственных органов</a:t>
            </a:r>
          </a:p>
          <a:p>
            <a:r>
              <a:rPr lang="ru-RU" smtClean="0"/>
              <a:t>Технология и методы организации исполнения полномочий органов государственной власти</a:t>
            </a:r>
          </a:p>
          <a:p>
            <a:endParaRPr lang="ru-RU" smtClean="0"/>
          </a:p>
        </p:txBody>
      </p:sp>
      <p:sp>
        <p:nvSpPr>
          <p:cNvPr id="2052" name="Прямоугольник 3"/>
          <p:cNvSpPr>
            <a:spLocks noChangeArrowheads="1"/>
          </p:cNvSpPr>
          <p:nvPr/>
        </p:nvSpPr>
        <p:spPr bwMode="auto">
          <a:xfrm rot="10800000" flipV="1">
            <a:off x="762000" y="4492625"/>
            <a:ext cx="76200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Times New Roman" pitchFamily="18" charset="0"/>
              </a:rPr>
              <a:t>Лектор: Зав.кафедрой «Административное и информационное право» ФГОБУ ВПО Финансового университета при Правительстве Российской Федерации, профессор, доктор юридических наук </a:t>
            </a:r>
            <a:r>
              <a:rPr lang="ru-RU" sz="2400" b="1">
                <a:latin typeface="Times New Roman" pitchFamily="18" charset="0"/>
              </a:rPr>
              <a:t>Лапина Марина Афанасьевна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2195513" y="117475"/>
            <a:ext cx="4608512" cy="358775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Президент Российской Федерации</a:t>
            </a:r>
            <a:r>
              <a:rPr lang="de-DE"/>
              <a:t> </a:t>
            </a:r>
            <a:endParaRPr lang="ru-RU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2209800" y="706438"/>
            <a:ext cx="4752975" cy="360362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Правительство Российской Федерации</a:t>
            </a:r>
            <a:r>
              <a:rPr lang="de-DE" b="1"/>
              <a:t> </a:t>
            </a:r>
            <a:endParaRPr lang="ru-RU" b="1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304800" y="2330450"/>
            <a:ext cx="3671888" cy="446088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Министерство здравоохранения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952500" y="3046413"/>
            <a:ext cx="3816350" cy="563562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Федеральная служба по надзору в сфере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здравоохранения</a:t>
            </a:r>
            <a:endParaRPr lang="ru-RU" sz="1400"/>
          </a:p>
        </p:txBody>
      </p:sp>
      <p:sp>
        <p:nvSpPr>
          <p:cNvPr id="11270" name="AutoShape 8"/>
          <p:cNvSpPr>
            <a:spLocks noChangeArrowheads="1"/>
          </p:cNvSpPr>
          <p:nvPr/>
        </p:nvSpPr>
        <p:spPr bwMode="auto">
          <a:xfrm>
            <a:off x="304800" y="4673600"/>
            <a:ext cx="4032250" cy="4318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Министерство культуры РФ</a:t>
            </a:r>
          </a:p>
        </p:txBody>
      </p:sp>
      <p:sp>
        <p:nvSpPr>
          <p:cNvPr id="11271" name="AutoShape 9"/>
          <p:cNvSpPr>
            <a:spLocks noChangeArrowheads="1"/>
          </p:cNvSpPr>
          <p:nvPr/>
        </p:nvSpPr>
        <p:spPr bwMode="auto">
          <a:xfrm>
            <a:off x="990600" y="5257800"/>
            <a:ext cx="3816350" cy="533400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Федеральное агентство по туризму</a:t>
            </a:r>
            <a:endParaRPr lang="ru-RU" sz="1400"/>
          </a:p>
        </p:txBody>
      </p:sp>
      <p:sp>
        <p:nvSpPr>
          <p:cNvPr id="11272" name="AutoShape 10"/>
          <p:cNvSpPr>
            <a:spLocks noChangeArrowheads="1"/>
          </p:cNvSpPr>
          <p:nvPr/>
        </p:nvSpPr>
        <p:spPr bwMode="auto">
          <a:xfrm>
            <a:off x="990600" y="5943600"/>
            <a:ext cx="3816350" cy="431800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Федеральное архивное агентство</a:t>
            </a:r>
            <a:r>
              <a:rPr lang="ru-RU" sz="1400"/>
              <a:t> </a:t>
            </a:r>
          </a:p>
        </p:txBody>
      </p:sp>
      <p:sp>
        <p:nvSpPr>
          <p:cNvPr id="11273" name="AutoShape 11"/>
          <p:cNvSpPr>
            <a:spLocks noChangeArrowheads="1"/>
          </p:cNvSpPr>
          <p:nvPr/>
        </p:nvSpPr>
        <p:spPr bwMode="auto">
          <a:xfrm>
            <a:off x="5029200" y="2311400"/>
            <a:ext cx="3598863" cy="5080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1600" b="1"/>
              <a:t>Министерство внутренних дел РФ</a:t>
            </a:r>
          </a:p>
        </p:txBody>
      </p:sp>
      <p:sp>
        <p:nvSpPr>
          <p:cNvPr id="11274" name="AutoShape 13"/>
          <p:cNvSpPr>
            <a:spLocks noChangeArrowheads="1"/>
          </p:cNvSpPr>
          <p:nvPr/>
        </p:nvSpPr>
        <p:spPr bwMode="auto">
          <a:xfrm>
            <a:off x="5105400" y="3035300"/>
            <a:ext cx="3671888" cy="10795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ru-RU" sz="1600" b="1">
                <a:solidFill>
                  <a:srgbClr val="000000"/>
                </a:solidFill>
              </a:rPr>
              <a:t>Министерство РФ по делам </a:t>
            </a:r>
          </a:p>
          <a:p>
            <a:pPr algn="ctr">
              <a:lnSpc>
                <a:spcPct val="80000"/>
              </a:lnSpc>
            </a:pPr>
            <a:r>
              <a:rPr lang="ru-RU" sz="1600" b="1">
                <a:solidFill>
                  <a:srgbClr val="000000"/>
                </a:solidFill>
              </a:rPr>
              <a:t>гражданской обороны, </a:t>
            </a:r>
          </a:p>
          <a:p>
            <a:pPr algn="ctr">
              <a:lnSpc>
                <a:spcPct val="80000"/>
              </a:lnSpc>
            </a:pPr>
            <a:r>
              <a:rPr lang="ru-RU" sz="1600" b="1">
                <a:solidFill>
                  <a:srgbClr val="000000"/>
                </a:solidFill>
              </a:rPr>
              <a:t>чрезвычайным ситуациям и </a:t>
            </a:r>
          </a:p>
          <a:p>
            <a:pPr algn="ctr">
              <a:lnSpc>
                <a:spcPct val="80000"/>
              </a:lnSpc>
            </a:pPr>
            <a:r>
              <a:rPr lang="ru-RU" sz="1600" b="1">
                <a:solidFill>
                  <a:srgbClr val="000000"/>
                </a:solidFill>
              </a:rPr>
              <a:t>ликвидации последствий </a:t>
            </a:r>
          </a:p>
          <a:p>
            <a:pPr algn="ctr">
              <a:lnSpc>
                <a:spcPct val="80000"/>
              </a:lnSpc>
            </a:pPr>
            <a:r>
              <a:rPr lang="ru-RU" sz="1600" b="1">
                <a:solidFill>
                  <a:srgbClr val="000000"/>
                </a:solidFill>
              </a:rPr>
              <a:t>стихийных бедствий</a:t>
            </a:r>
            <a:r>
              <a:rPr lang="ru-RU" sz="1600" b="1"/>
              <a:t> </a:t>
            </a:r>
          </a:p>
        </p:txBody>
      </p:sp>
      <p:sp>
        <p:nvSpPr>
          <p:cNvPr id="11275" name="AutoShape 14"/>
          <p:cNvSpPr>
            <a:spLocks noChangeArrowheads="1"/>
          </p:cNvSpPr>
          <p:nvPr/>
        </p:nvSpPr>
        <p:spPr bwMode="auto">
          <a:xfrm>
            <a:off x="5334000" y="5329238"/>
            <a:ext cx="3095625" cy="1223962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Федеральное агентство по делам 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СНГ, соотечественников,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 проживающих за рубежом 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и по международному 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гуманитарному сотрудничеству</a:t>
            </a:r>
            <a:r>
              <a:rPr lang="ru-RU" sz="1400"/>
              <a:t> </a:t>
            </a:r>
          </a:p>
        </p:txBody>
      </p:sp>
      <p:sp>
        <p:nvSpPr>
          <p:cNvPr id="11276" name="Line 15"/>
          <p:cNvSpPr>
            <a:spLocks noChangeShapeType="1"/>
          </p:cNvSpPr>
          <p:nvPr/>
        </p:nvSpPr>
        <p:spPr bwMode="auto">
          <a:xfrm>
            <a:off x="6804025" y="404813"/>
            <a:ext cx="21605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7" name="Line 16"/>
          <p:cNvSpPr>
            <a:spLocks noChangeShapeType="1"/>
          </p:cNvSpPr>
          <p:nvPr/>
        </p:nvSpPr>
        <p:spPr bwMode="auto">
          <a:xfrm flipH="1">
            <a:off x="8964613" y="404813"/>
            <a:ext cx="0" cy="6453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8" name="Line 17"/>
          <p:cNvSpPr>
            <a:spLocks noChangeShapeType="1"/>
          </p:cNvSpPr>
          <p:nvPr/>
        </p:nvSpPr>
        <p:spPr bwMode="auto">
          <a:xfrm>
            <a:off x="8675688" y="2276475"/>
            <a:ext cx="288925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9" name="Line 18"/>
          <p:cNvSpPr>
            <a:spLocks noChangeShapeType="1"/>
          </p:cNvSpPr>
          <p:nvPr/>
        </p:nvSpPr>
        <p:spPr bwMode="auto">
          <a:xfrm>
            <a:off x="8763000" y="3429000"/>
            <a:ext cx="215900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0" name="Line 19"/>
          <p:cNvSpPr>
            <a:spLocks noChangeShapeType="1"/>
          </p:cNvSpPr>
          <p:nvPr/>
        </p:nvSpPr>
        <p:spPr bwMode="auto">
          <a:xfrm>
            <a:off x="8699500" y="4724400"/>
            <a:ext cx="215900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1" name="Line 22"/>
          <p:cNvSpPr>
            <a:spLocks noChangeShapeType="1"/>
          </p:cNvSpPr>
          <p:nvPr/>
        </p:nvSpPr>
        <p:spPr bwMode="auto">
          <a:xfrm>
            <a:off x="8610600" y="5146675"/>
            <a:ext cx="0" cy="720725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2" name="Line 23"/>
          <p:cNvSpPr>
            <a:spLocks noChangeShapeType="1"/>
          </p:cNvSpPr>
          <p:nvPr/>
        </p:nvSpPr>
        <p:spPr bwMode="auto">
          <a:xfrm>
            <a:off x="8458200" y="5867400"/>
            <a:ext cx="144463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3" name="Line 24"/>
          <p:cNvSpPr>
            <a:spLocks noChangeShapeType="1"/>
          </p:cNvSpPr>
          <p:nvPr/>
        </p:nvSpPr>
        <p:spPr bwMode="auto">
          <a:xfrm flipH="1">
            <a:off x="179388" y="908050"/>
            <a:ext cx="201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4" name="Line 25"/>
          <p:cNvSpPr>
            <a:spLocks noChangeShapeType="1"/>
          </p:cNvSpPr>
          <p:nvPr/>
        </p:nvSpPr>
        <p:spPr bwMode="auto">
          <a:xfrm>
            <a:off x="179388" y="908050"/>
            <a:ext cx="0" cy="5949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5" name="Line 26"/>
          <p:cNvSpPr>
            <a:spLocks noChangeShapeType="1"/>
          </p:cNvSpPr>
          <p:nvPr/>
        </p:nvSpPr>
        <p:spPr bwMode="auto">
          <a:xfrm>
            <a:off x="179388" y="2205038"/>
            <a:ext cx="144462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6" name="Line 27"/>
          <p:cNvSpPr>
            <a:spLocks noChangeShapeType="1"/>
          </p:cNvSpPr>
          <p:nvPr/>
        </p:nvSpPr>
        <p:spPr bwMode="auto">
          <a:xfrm>
            <a:off x="160338" y="4876800"/>
            <a:ext cx="144462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7" name="Line 28"/>
          <p:cNvSpPr>
            <a:spLocks noChangeShapeType="1"/>
          </p:cNvSpPr>
          <p:nvPr/>
        </p:nvSpPr>
        <p:spPr bwMode="auto">
          <a:xfrm>
            <a:off x="590550" y="2787650"/>
            <a:ext cx="0" cy="129540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8" name="Line 31"/>
          <p:cNvSpPr>
            <a:spLocks noChangeShapeType="1"/>
          </p:cNvSpPr>
          <p:nvPr/>
        </p:nvSpPr>
        <p:spPr bwMode="auto">
          <a:xfrm>
            <a:off x="590550" y="4083050"/>
            <a:ext cx="360363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9" name="Line 32"/>
          <p:cNvSpPr>
            <a:spLocks noChangeShapeType="1"/>
          </p:cNvSpPr>
          <p:nvPr/>
        </p:nvSpPr>
        <p:spPr bwMode="auto">
          <a:xfrm>
            <a:off x="590550" y="3333750"/>
            <a:ext cx="360363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0" name="Rectangle 35"/>
          <p:cNvSpPr>
            <a:spLocks noChangeArrowheads="1"/>
          </p:cNvSpPr>
          <p:nvPr/>
        </p:nvSpPr>
        <p:spPr bwMode="auto">
          <a:xfrm>
            <a:off x="250825" y="1189038"/>
            <a:ext cx="4537075" cy="792162"/>
          </a:xfrm>
          <a:prstGeom prst="rect">
            <a:avLst/>
          </a:prstGeom>
          <a:noFill/>
          <a:ln w="3175">
            <a:noFill/>
            <a:prstDash val="dash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latin typeface="Times New Roman" pitchFamily="18" charset="0"/>
              </a:rPr>
              <a:t>Федеральные министерства, руководство которыми  </a:t>
            </a:r>
          </a:p>
          <a:p>
            <a:pPr algn="ctr"/>
            <a:r>
              <a:rPr lang="ru-RU" sz="1400">
                <a:latin typeface="Times New Roman" pitchFamily="18" charset="0"/>
              </a:rPr>
              <a:t>осуществляет Правительство РФ, федеральные </a:t>
            </a:r>
          </a:p>
          <a:p>
            <a:pPr algn="ctr"/>
            <a:r>
              <a:rPr lang="ru-RU" sz="1400">
                <a:latin typeface="Times New Roman" pitchFamily="18" charset="0"/>
              </a:rPr>
              <a:t>службы и федеральные агентства, подведомственные </a:t>
            </a:r>
          </a:p>
          <a:p>
            <a:pPr algn="ctr"/>
            <a:r>
              <a:rPr lang="ru-RU" sz="1400">
                <a:latin typeface="Times New Roman" pitchFamily="18" charset="0"/>
              </a:rPr>
              <a:t>этим федеральным министерствам</a:t>
            </a:r>
          </a:p>
        </p:txBody>
      </p:sp>
      <p:sp>
        <p:nvSpPr>
          <p:cNvPr id="11291" name="Rectangle 36"/>
          <p:cNvSpPr>
            <a:spLocks noChangeArrowheads="1"/>
          </p:cNvSpPr>
          <p:nvPr/>
        </p:nvSpPr>
        <p:spPr bwMode="auto">
          <a:xfrm>
            <a:off x="4716463" y="1122363"/>
            <a:ext cx="4176712" cy="935037"/>
          </a:xfrm>
          <a:prstGeom prst="rect">
            <a:avLst/>
          </a:prstGeom>
          <a:noFill/>
          <a:ln w="3175" algn="ctr">
            <a:noFill/>
            <a:prstDash val="dash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latin typeface="Times New Roman" pitchFamily="18" charset="0"/>
              </a:rPr>
              <a:t>Федеральное министерства, руководство </a:t>
            </a:r>
          </a:p>
          <a:p>
            <a:pPr algn="ctr"/>
            <a:r>
              <a:rPr lang="ru-RU" sz="1400">
                <a:latin typeface="Times New Roman" pitchFamily="18" charset="0"/>
              </a:rPr>
              <a:t>деятельностью которых осуществляет Президент </a:t>
            </a:r>
          </a:p>
          <a:p>
            <a:pPr algn="ctr"/>
            <a:r>
              <a:rPr lang="ru-RU" sz="1400">
                <a:latin typeface="Times New Roman" pitchFamily="18" charset="0"/>
              </a:rPr>
              <a:t>РФ, федеральные службы и федеральные агентства, </a:t>
            </a:r>
          </a:p>
          <a:p>
            <a:pPr algn="ctr"/>
            <a:r>
              <a:rPr lang="ru-RU" sz="1400">
                <a:latin typeface="Times New Roman" pitchFamily="18" charset="0"/>
              </a:rPr>
              <a:t>подведомственные этим федеральным министерствам</a:t>
            </a:r>
          </a:p>
        </p:txBody>
      </p:sp>
      <p:sp>
        <p:nvSpPr>
          <p:cNvPr id="11292" name="AutoShape 37"/>
          <p:cNvSpPr>
            <a:spLocks noChangeArrowheads="1"/>
          </p:cNvSpPr>
          <p:nvPr/>
        </p:nvSpPr>
        <p:spPr bwMode="auto">
          <a:xfrm>
            <a:off x="971550" y="3762375"/>
            <a:ext cx="3816350" cy="504825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Федеральное медико-биологическое 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агентство</a:t>
            </a:r>
            <a:r>
              <a:rPr lang="ru-RU" sz="1400"/>
              <a:t> </a:t>
            </a:r>
          </a:p>
        </p:txBody>
      </p:sp>
      <p:sp>
        <p:nvSpPr>
          <p:cNvPr id="11293" name="AutoShape 38"/>
          <p:cNvSpPr>
            <a:spLocks noChangeArrowheads="1"/>
          </p:cNvSpPr>
          <p:nvPr/>
        </p:nvSpPr>
        <p:spPr bwMode="auto">
          <a:xfrm>
            <a:off x="5105400" y="4384675"/>
            <a:ext cx="3617913" cy="720725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Министерство иностранных </a:t>
            </a:r>
          </a:p>
          <a:p>
            <a:pPr algn="ctr"/>
            <a:r>
              <a:rPr lang="ru-RU" sz="1600" b="1"/>
              <a:t>дел РФ</a:t>
            </a:r>
          </a:p>
        </p:txBody>
      </p:sp>
      <p:cxnSp>
        <p:nvCxnSpPr>
          <p:cNvPr id="11294" name="AutoShape 40"/>
          <p:cNvCxnSpPr>
            <a:cxnSpLocks noChangeShapeType="1"/>
            <a:endCxn id="11267" idx="0"/>
          </p:cNvCxnSpPr>
          <p:nvPr/>
        </p:nvCxnSpPr>
        <p:spPr bwMode="auto">
          <a:xfrm>
            <a:off x="4495800" y="457200"/>
            <a:ext cx="90488" cy="220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1295" name="Line 41"/>
          <p:cNvSpPr>
            <a:spLocks noChangeShapeType="1"/>
          </p:cNvSpPr>
          <p:nvPr/>
        </p:nvSpPr>
        <p:spPr bwMode="auto">
          <a:xfrm>
            <a:off x="606425" y="5427663"/>
            <a:ext cx="360363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6" name="Line 41"/>
          <p:cNvSpPr>
            <a:spLocks noChangeShapeType="1"/>
          </p:cNvSpPr>
          <p:nvPr/>
        </p:nvSpPr>
        <p:spPr bwMode="auto">
          <a:xfrm>
            <a:off x="609600" y="6096000"/>
            <a:ext cx="360363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609600" y="5105400"/>
            <a:ext cx="0" cy="1008063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457200" y="182563"/>
            <a:ext cx="4103688" cy="503237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Министерство образования и науки РФ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003800" y="188913"/>
            <a:ext cx="3457575" cy="576262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Министерство обороны РФ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219700" y="4343400"/>
            <a:ext cx="3311525" cy="576263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Министерство юстиции РФ</a:t>
            </a: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457200" y="2395538"/>
            <a:ext cx="3743325" cy="576262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</a:rPr>
              <a:t>Министерство природных </a:t>
            </a:r>
          </a:p>
          <a:p>
            <a:pPr algn="ctr"/>
            <a:r>
              <a:rPr lang="ru-RU" sz="1600" b="1">
                <a:solidFill>
                  <a:srgbClr val="000000"/>
                </a:solidFill>
              </a:rPr>
              <a:t>ресурсов и экологии</a:t>
            </a:r>
            <a:r>
              <a:rPr lang="ru-RU" sz="1600" b="1"/>
              <a:t> РФ</a:t>
            </a: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827088" y="765175"/>
            <a:ext cx="3529012" cy="720725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Федеральная служба по надзору в 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сфере образования и науки</a:t>
            </a:r>
            <a:r>
              <a:rPr lang="ru-RU" sz="1400"/>
              <a:t> 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827088" y="1557338"/>
            <a:ext cx="3529012" cy="576262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Федеральное агентство 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по делам молодежи</a:t>
            </a:r>
          </a:p>
        </p:txBody>
      </p:sp>
      <p:sp>
        <p:nvSpPr>
          <p:cNvPr id="12296" name="AutoShape 10"/>
          <p:cNvSpPr>
            <a:spLocks noChangeArrowheads="1"/>
          </p:cNvSpPr>
          <p:nvPr/>
        </p:nvSpPr>
        <p:spPr bwMode="auto">
          <a:xfrm>
            <a:off x="827088" y="3048000"/>
            <a:ext cx="3529012" cy="647700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1400">
                <a:solidFill>
                  <a:srgbClr val="000000"/>
                </a:solidFill>
              </a:rPr>
              <a:t>Федеральная служба по </a:t>
            </a:r>
          </a:p>
          <a:p>
            <a:pPr algn="ctr">
              <a:lnSpc>
                <a:spcPct val="90000"/>
              </a:lnSpc>
            </a:pPr>
            <a:r>
              <a:rPr lang="ru-RU" sz="1400">
                <a:solidFill>
                  <a:srgbClr val="000000"/>
                </a:solidFill>
              </a:rPr>
              <a:t>гидрометеорологии и мониторингу </a:t>
            </a:r>
          </a:p>
          <a:p>
            <a:pPr algn="ctr">
              <a:lnSpc>
                <a:spcPct val="90000"/>
              </a:lnSpc>
            </a:pPr>
            <a:r>
              <a:rPr lang="ru-RU" sz="1400">
                <a:solidFill>
                  <a:srgbClr val="000000"/>
                </a:solidFill>
              </a:rPr>
              <a:t>окружающей среды</a:t>
            </a:r>
            <a:r>
              <a:rPr lang="ru-RU" sz="1400"/>
              <a:t> </a:t>
            </a:r>
          </a:p>
        </p:txBody>
      </p:sp>
      <p:sp>
        <p:nvSpPr>
          <p:cNvPr id="12297" name="AutoShape 11"/>
          <p:cNvSpPr>
            <a:spLocks noChangeArrowheads="1"/>
          </p:cNvSpPr>
          <p:nvPr/>
        </p:nvSpPr>
        <p:spPr bwMode="auto">
          <a:xfrm>
            <a:off x="827088" y="3768725"/>
            <a:ext cx="3529012" cy="503238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Федеральная служба по надзору в 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сфере природопользования</a:t>
            </a:r>
            <a:r>
              <a:rPr lang="ru-RU" sz="1400"/>
              <a:t> </a:t>
            </a:r>
          </a:p>
        </p:txBody>
      </p:sp>
      <p:sp>
        <p:nvSpPr>
          <p:cNvPr id="12298" name="AutoShape 12"/>
          <p:cNvSpPr>
            <a:spLocks noChangeArrowheads="1"/>
          </p:cNvSpPr>
          <p:nvPr/>
        </p:nvSpPr>
        <p:spPr bwMode="auto">
          <a:xfrm>
            <a:off x="827088" y="4344988"/>
            <a:ext cx="3529012" cy="503237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1400">
                <a:solidFill>
                  <a:srgbClr val="000000"/>
                </a:solidFill>
              </a:rPr>
              <a:t>Федеральное агентство</a:t>
            </a:r>
          </a:p>
          <a:p>
            <a:pPr algn="ctr">
              <a:lnSpc>
                <a:spcPct val="90000"/>
              </a:lnSpc>
            </a:pPr>
            <a:r>
              <a:rPr lang="ru-RU" sz="1400">
                <a:solidFill>
                  <a:srgbClr val="000000"/>
                </a:solidFill>
              </a:rPr>
              <a:t> лесного хозяйства</a:t>
            </a:r>
            <a:endParaRPr lang="ru-RU" sz="1400"/>
          </a:p>
        </p:txBody>
      </p:sp>
      <p:sp>
        <p:nvSpPr>
          <p:cNvPr id="12299" name="AutoShape 13"/>
          <p:cNvSpPr>
            <a:spLocks noChangeArrowheads="1"/>
          </p:cNvSpPr>
          <p:nvPr/>
        </p:nvSpPr>
        <p:spPr bwMode="auto">
          <a:xfrm>
            <a:off x="827088" y="4921250"/>
            <a:ext cx="3529012" cy="565150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Федеральное агентство 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водных ресурсов</a:t>
            </a:r>
            <a:r>
              <a:rPr lang="ru-RU" sz="1400"/>
              <a:t> </a:t>
            </a:r>
            <a:endParaRPr lang="de-DE" sz="1400"/>
          </a:p>
        </p:txBody>
      </p:sp>
      <p:sp>
        <p:nvSpPr>
          <p:cNvPr id="12300" name="AutoShape 14"/>
          <p:cNvSpPr>
            <a:spLocks noChangeArrowheads="1"/>
          </p:cNvSpPr>
          <p:nvPr/>
        </p:nvSpPr>
        <p:spPr bwMode="auto">
          <a:xfrm>
            <a:off x="4716463" y="981075"/>
            <a:ext cx="3384550" cy="576263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Федеральная служба по 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военно-техническому сотрудничеству</a:t>
            </a:r>
            <a:r>
              <a:rPr lang="ru-RU" sz="1400"/>
              <a:t> </a:t>
            </a:r>
          </a:p>
        </p:txBody>
      </p:sp>
      <p:sp>
        <p:nvSpPr>
          <p:cNvPr id="12301" name="AutoShape 15"/>
          <p:cNvSpPr>
            <a:spLocks noChangeArrowheads="1"/>
          </p:cNvSpPr>
          <p:nvPr/>
        </p:nvSpPr>
        <p:spPr bwMode="auto">
          <a:xfrm>
            <a:off x="4716463" y="1704975"/>
            <a:ext cx="3384550" cy="504825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Федеральная служба по техническому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 и экспортному контролю</a:t>
            </a:r>
            <a:r>
              <a:rPr lang="ru-RU" sz="1400"/>
              <a:t> </a:t>
            </a:r>
          </a:p>
        </p:txBody>
      </p:sp>
      <p:sp>
        <p:nvSpPr>
          <p:cNvPr id="12302" name="AutoShape 17"/>
          <p:cNvSpPr>
            <a:spLocks noChangeArrowheads="1"/>
          </p:cNvSpPr>
          <p:nvPr/>
        </p:nvSpPr>
        <p:spPr bwMode="auto">
          <a:xfrm>
            <a:off x="4724400" y="2362200"/>
            <a:ext cx="3384550" cy="503238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Федеральное агентство 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специального строительства</a:t>
            </a:r>
            <a:r>
              <a:rPr lang="ru-RU" sz="1400"/>
              <a:t> </a:t>
            </a:r>
          </a:p>
        </p:txBody>
      </p:sp>
      <p:sp>
        <p:nvSpPr>
          <p:cNvPr id="12303" name="AutoShape 18"/>
          <p:cNvSpPr>
            <a:spLocks noChangeArrowheads="1"/>
          </p:cNvSpPr>
          <p:nvPr/>
        </p:nvSpPr>
        <p:spPr bwMode="auto">
          <a:xfrm>
            <a:off x="4787900" y="5135563"/>
            <a:ext cx="3384550" cy="576262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Федеральная служба 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исполнения наказаний</a:t>
            </a:r>
            <a:r>
              <a:rPr lang="ru-RU" sz="1400"/>
              <a:t> </a:t>
            </a:r>
          </a:p>
        </p:txBody>
      </p:sp>
      <p:sp>
        <p:nvSpPr>
          <p:cNvPr id="12304" name="AutoShape 19"/>
          <p:cNvSpPr>
            <a:spLocks noChangeArrowheads="1"/>
          </p:cNvSpPr>
          <p:nvPr/>
        </p:nvSpPr>
        <p:spPr bwMode="auto">
          <a:xfrm>
            <a:off x="4787900" y="5856288"/>
            <a:ext cx="3384550" cy="503237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Федеральная служба 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судебных приставов</a:t>
            </a:r>
            <a:r>
              <a:rPr lang="ru-RU" sz="1400"/>
              <a:t> </a:t>
            </a:r>
          </a:p>
        </p:txBody>
      </p:sp>
      <p:sp>
        <p:nvSpPr>
          <p:cNvPr id="12305" name="Line 20"/>
          <p:cNvSpPr>
            <a:spLocks noChangeShapeType="1"/>
          </p:cNvSpPr>
          <p:nvPr/>
        </p:nvSpPr>
        <p:spPr bwMode="auto">
          <a:xfrm>
            <a:off x="32385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6" name="Line 21"/>
          <p:cNvSpPr>
            <a:spLocks noChangeShapeType="1"/>
          </p:cNvSpPr>
          <p:nvPr/>
        </p:nvSpPr>
        <p:spPr bwMode="auto">
          <a:xfrm>
            <a:off x="8675688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7" name="Line 22"/>
          <p:cNvSpPr>
            <a:spLocks noChangeShapeType="1"/>
          </p:cNvSpPr>
          <p:nvPr/>
        </p:nvSpPr>
        <p:spPr bwMode="auto">
          <a:xfrm>
            <a:off x="8532813" y="4630738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8" name="Line 23"/>
          <p:cNvSpPr>
            <a:spLocks noChangeShapeType="1"/>
          </p:cNvSpPr>
          <p:nvPr/>
        </p:nvSpPr>
        <p:spPr bwMode="auto">
          <a:xfrm>
            <a:off x="323850" y="333375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9" name="Line 24"/>
          <p:cNvSpPr>
            <a:spLocks noChangeShapeType="1"/>
          </p:cNvSpPr>
          <p:nvPr/>
        </p:nvSpPr>
        <p:spPr bwMode="auto">
          <a:xfrm>
            <a:off x="323850" y="2590800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0" name="Line 25"/>
          <p:cNvSpPr>
            <a:spLocks noChangeShapeType="1"/>
          </p:cNvSpPr>
          <p:nvPr/>
        </p:nvSpPr>
        <p:spPr bwMode="auto">
          <a:xfrm>
            <a:off x="8459788" y="549275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1" name="Line 26"/>
          <p:cNvSpPr>
            <a:spLocks noChangeShapeType="1"/>
          </p:cNvSpPr>
          <p:nvPr/>
        </p:nvSpPr>
        <p:spPr bwMode="auto">
          <a:xfrm flipH="1">
            <a:off x="609600" y="620713"/>
            <a:ext cx="1588" cy="11318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2" name="Line 29"/>
          <p:cNvSpPr>
            <a:spLocks noChangeShapeType="1"/>
          </p:cNvSpPr>
          <p:nvPr/>
        </p:nvSpPr>
        <p:spPr bwMode="auto">
          <a:xfrm>
            <a:off x="611188" y="1773238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3" name="Line 30"/>
          <p:cNvSpPr>
            <a:spLocks noChangeShapeType="1"/>
          </p:cNvSpPr>
          <p:nvPr/>
        </p:nvSpPr>
        <p:spPr bwMode="auto">
          <a:xfrm>
            <a:off x="611188" y="1052513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4" name="Line 31"/>
          <p:cNvSpPr>
            <a:spLocks noChangeShapeType="1"/>
          </p:cNvSpPr>
          <p:nvPr/>
        </p:nvSpPr>
        <p:spPr bwMode="auto">
          <a:xfrm flipH="1">
            <a:off x="609600" y="2895600"/>
            <a:ext cx="1588" cy="289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5" name="Line 32"/>
          <p:cNvSpPr>
            <a:spLocks noChangeShapeType="1"/>
          </p:cNvSpPr>
          <p:nvPr/>
        </p:nvSpPr>
        <p:spPr bwMode="auto">
          <a:xfrm>
            <a:off x="611188" y="5064125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6" name="Line 33"/>
          <p:cNvSpPr>
            <a:spLocks noChangeShapeType="1"/>
          </p:cNvSpPr>
          <p:nvPr/>
        </p:nvSpPr>
        <p:spPr bwMode="auto">
          <a:xfrm>
            <a:off x="611188" y="4487863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7" name="Line 34"/>
          <p:cNvSpPr>
            <a:spLocks noChangeShapeType="1"/>
          </p:cNvSpPr>
          <p:nvPr/>
        </p:nvSpPr>
        <p:spPr bwMode="auto">
          <a:xfrm>
            <a:off x="611188" y="3911600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8" name="Line 35"/>
          <p:cNvSpPr>
            <a:spLocks noChangeShapeType="1"/>
          </p:cNvSpPr>
          <p:nvPr/>
        </p:nvSpPr>
        <p:spPr bwMode="auto">
          <a:xfrm>
            <a:off x="611188" y="3336925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9" name="Line 36"/>
          <p:cNvSpPr>
            <a:spLocks noChangeShapeType="1"/>
          </p:cNvSpPr>
          <p:nvPr/>
        </p:nvSpPr>
        <p:spPr bwMode="auto">
          <a:xfrm flipH="1">
            <a:off x="8305800" y="765175"/>
            <a:ext cx="11113" cy="2892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0" name="Line 37"/>
          <p:cNvSpPr>
            <a:spLocks noChangeShapeType="1"/>
          </p:cNvSpPr>
          <p:nvPr/>
        </p:nvSpPr>
        <p:spPr bwMode="auto">
          <a:xfrm>
            <a:off x="8077200" y="2590800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1" name="Line 39"/>
          <p:cNvSpPr>
            <a:spLocks noChangeShapeType="1"/>
          </p:cNvSpPr>
          <p:nvPr/>
        </p:nvSpPr>
        <p:spPr bwMode="auto">
          <a:xfrm>
            <a:off x="8101013" y="1844675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2" name="Line 40"/>
          <p:cNvSpPr>
            <a:spLocks noChangeShapeType="1"/>
          </p:cNvSpPr>
          <p:nvPr/>
        </p:nvSpPr>
        <p:spPr bwMode="auto">
          <a:xfrm>
            <a:off x="8101013" y="1268413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3" name="Line 41"/>
          <p:cNvSpPr>
            <a:spLocks noChangeShapeType="1"/>
          </p:cNvSpPr>
          <p:nvPr/>
        </p:nvSpPr>
        <p:spPr bwMode="auto">
          <a:xfrm>
            <a:off x="8316913" y="4919663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4" name="Line 42"/>
          <p:cNvSpPr>
            <a:spLocks noChangeShapeType="1"/>
          </p:cNvSpPr>
          <p:nvPr/>
        </p:nvSpPr>
        <p:spPr bwMode="auto">
          <a:xfrm>
            <a:off x="8172450" y="5351463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5" name="Line 43"/>
          <p:cNvSpPr>
            <a:spLocks noChangeShapeType="1"/>
          </p:cNvSpPr>
          <p:nvPr/>
        </p:nvSpPr>
        <p:spPr bwMode="auto">
          <a:xfrm>
            <a:off x="8172450" y="6072188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6" name="AutoShape 44"/>
          <p:cNvSpPr>
            <a:spLocks noChangeArrowheads="1"/>
          </p:cNvSpPr>
          <p:nvPr/>
        </p:nvSpPr>
        <p:spPr bwMode="auto">
          <a:xfrm>
            <a:off x="838200" y="5562600"/>
            <a:ext cx="3529013" cy="503238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1400">
                <a:solidFill>
                  <a:srgbClr val="000000"/>
                </a:solidFill>
              </a:rPr>
              <a:t>Федеральное агентство </a:t>
            </a:r>
          </a:p>
          <a:p>
            <a:pPr algn="ctr">
              <a:lnSpc>
                <a:spcPct val="90000"/>
              </a:lnSpc>
            </a:pPr>
            <a:r>
              <a:rPr lang="ru-RU" sz="1400">
                <a:solidFill>
                  <a:srgbClr val="000000"/>
                </a:solidFill>
              </a:rPr>
              <a:t>по недропользованию</a:t>
            </a:r>
            <a:r>
              <a:rPr lang="ru-RU" sz="1400"/>
              <a:t> </a:t>
            </a:r>
          </a:p>
        </p:txBody>
      </p:sp>
      <p:sp>
        <p:nvSpPr>
          <p:cNvPr id="12327" name="Line 45"/>
          <p:cNvSpPr>
            <a:spLocks noChangeShapeType="1"/>
          </p:cNvSpPr>
          <p:nvPr/>
        </p:nvSpPr>
        <p:spPr bwMode="auto">
          <a:xfrm>
            <a:off x="609600" y="5791200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8" name="AutoShape 47"/>
          <p:cNvSpPr>
            <a:spLocks noChangeArrowheads="1"/>
          </p:cNvSpPr>
          <p:nvPr/>
        </p:nvSpPr>
        <p:spPr bwMode="auto">
          <a:xfrm>
            <a:off x="4724400" y="3048000"/>
            <a:ext cx="3384550" cy="808038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Федеральное агентство по поставкам 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вооружения, военной, специальной 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техники и материальных средств</a:t>
            </a:r>
            <a:endParaRPr lang="ru-RU" sz="1400"/>
          </a:p>
        </p:txBody>
      </p:sp>
      <p:sp>
        <p:nvSpPr>
          <p:cNvPr id="12329" name="Line 48"/>
          <p:cNvSpPr>
            <a:spLocks noChangeShapeType="1"/>
          </p:cNvSpPr>
          <p:nvPr/>
        </p:nvSpPr>
        <p:spPr bwMode="auto">
          <a:xfrm>
            <a:off x="8077200" y="3657600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395288" y="381000"/>
            <a:ext cx="3816350" cy="504825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1600" b="1"/>
              <a:t>Министерство промышленности</a:t>
            </a:r>
          </a:p>
          <a:p>
            <a:pPr algn="ctr">
              <a:lnSpc>
                <a:spcPct val="90000"/>
              </a:lnSpc>
            </a:pPr>
            <a:r>
              <a:rPr lang="ru-RU" sz="1600" b="1"/>
              <a:t> и торговли РФ</a:t>
            </a: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755650" y="957263"/>
            <a:ext cx="3816350" cy="504825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Федеральное агентство по техническому 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регулированию и метрологии</a:t>
            </a:r>
            <a:r>
              <a:rPr lang="ru-RU" sz="1400"/>
              <a:t> 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381000" y="2819400"/>
            <a:ext cx="3887788" cy="503238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rgbClr val="000000"/>
                </a:solidFill>
              </a:rPr>
              <a:t>Министерство регионального </a:t>
            </a:r>
          </a:p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rgbClr val="000000"/>
                </a:solidFill>
              </a:rPr>
              <a:t>развития</a:t>
            </a:r>
            <a:r>
              <a:rPr lang="ru-RU" sz="1600" b="1"/>
              <a:t> РФ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381000" y="4221163"/>
            <a:ext cx="3816350" cy="503237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rgbClr val="000000"/>
                </a:solidFill>
              </a:rPr>
              <a:t>Министерство связи и </a:t>
            </a:r>
          </a:p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rgbClr val="000000"/>
                </a:solidFill>
              </a:rPr>
              <a:t>массовых коммуникаций</a:t>
            </a:r>
            <a:r>
              <a:rPr lang="ru-RU" sz="1600" b="1"/>
              <a:t> РФ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838200" y="4838700"/>
            <a:ext cx="3668713" cy="800100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Федеральная служба по надзору в сфере 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связи, информационных технологий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 и массовых коммуникаций</a:t>
            </a:r>
            <a:r>
              <a:rPr lang="ru-RU" sz="1400"/>
              <a:t> </a:t>
            </a:r>
          </a:p>
        </p:txBody>
      </p:sp>
      <p:sp>
        <p:nvSpPr>
          <p:cNvPr id="13319" name="AutoShape 8"/>
          <p:cNvSpPr>
            <a:spLocks noChangeArrowheads="1"/>
          </p:cNvSpPr>
          <p:nvPr/>
        </p:nvSpPr>
        <p:spPr bwMode="auto">
          <a:xfrm>
            <a:off x="838200" y="5745163"/>
            <a:ext cx="3668713" cy="503237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Федеральное агентство по печати 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и массовым коммуникациям</a:t>
            </a:r>
            <a:r>
              <a:rPr lang="ru-RU" sz="1400"/>
              <a:t> </a:t>
            </a:r>
          </a:p>
        </p:txBody>
      </p:sp>
      <p:sp>
        <p:nvSpPr>
          <p:cNvPr id="13320" name="AutoShape 9"/>
          <p:cNvSpPr>
            <a:spLocks noChangeArrowheads="1"/>
          </p:cNvSpPr>
          <p:nvPr/>
        </p:nvSpPr>
        <p:spPr bwMode="auto">
          <a:xfrm>
            <a:off x="838200" y="6345238"/>
            <a:ext cx="3668713" cy="360362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Федеральное агентство связи</a:t>
            </a:r>
            <a:r>
              <a:rPr lang="ru-RU" sz="1400"/>
              <a:t> </a:t>
            </a:r>
          </a:p>
        </p:txBody>
      </p:sp>
      <p:sp>
        <p:nvSpPr>
          <p:cNvPr id="13321" name="AutoShape 13"/>
          <p:cNvSpPr>
            <a:spLocks noChangeArrowheads="1"/>
          </p:cNvSpPr>
          <p:nvPr/>
        </p:nvSpPr>
        <p:spPr bwMode="auto">
          <a:xfrm>
            <a:off x="4932363" y="1196975"/>
            <a:ext cx="3887787" cy="576263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rgbClr val="000000"/>
                </a:solidFill>
              </a:rPr>
              <a:t>Государственная фельдъегерская </a:t>
            </a:r>
          </a:p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rgbClr val="000000"/>
                </a:solidFill>
              </a:rPr>
              <a:t>служба РФ</a:t>
            </a:r>
            <a:r>
              <a:rPr lang="ru-RU" sz="1600" b="1"/>
              <a:t> </a:t>
            </a:r>
          </a:p>
        </p:txBody>
      </p:sp>
      <p:sp>
        <p:nvSpPr>
          <p:cNvPr id="13322" name="AutoShape 14"/>
          <p:cNvSpPr>
            <a:spLocks noChangeArrowheads="1"/>
          </p:cNvSpPr>
          <p:nvPr/>
        </p:nvSpPr>
        <p:spPr bwMode="auto">
          <a:xfrm>
            <a:off x="4953000" y="1752600"/>
            <a:ext cx="3887788" cy="576263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</a:rPr>
              <a:t>Служба внешней разведки РФ</a:t>
            </a:r>
            <a:r>
              <a:rPr lang="ru-RU" sz="1600" b="1"/>
              <a:t> </a:t>
            </a:r>
          </a:p>
        </p:txBody>
      </p:sp>
      <p:sp>
        <p:nvSpPr>
          <p:cNvPr id="13323" name="AutoShape 15"/>
          <p:cNvSpPr>
            <a:spLocks noChangeArrowheads="1"/>
          </p:cNvSpPr>
          <p:nvPr/>
        </p:nvSpPr>
        <p:spPr bwMode="auto">
          <a:xfrm>
            <a:off x="4951413" y="2362200"/>
            <a:ext cx="3887787" cy="6477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</a:rPr>
              <a:t>Федеральная служба </a:t>
            </a:r>
          </a:p>
          <a:p>
            <a:pPr algn="ctr"/>
            <a:r>
              <a:rPr lang="ru-RU" sz="1600" b="1">
                <a:solidFill>
                  <a:srgbClr val="000000"/>
                </a:solidFill>
              </a:rPr>
              <a:t>безопасности РФ</a:t>
            </a:r>
            <a:r>
              <a:rPr lang="ru-RU" sz="1600" b="1"/>
              <a:t> </a:t>
            </a:r>
          </a:p>
        </p:txBody>
      </p:sp>
      <p:sp>
        <p:nvSpPr>
          <p:cNvPr id="13324" name="AutoShape 16"/>
          <p:cNvSpPr>
            <a:spLocks noChangeArrowheads="1"/>
          </p:cNvSpPr>
          <p:nvPr/>
        </p:nvSpPr>
        <p:spPr bwMode="auto">
          <a:xfrm>
            <a:off x="4932363" y="3048000"/>
            <a:ext cx="3887787" cy="649288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rgbClr val="000000"/>
                </a:solidFill>
              </a:rPr>
              <a:t>Федеральная служба РФ по </a:t>
            </a:r>
          </a:p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rgbClr val="000000"/>
                </a:solidFill>
              </a:rPr>
              <a:t>контролю за оборотом наркотиков</a:t>
            </a:r>
            <a:r>
              <a:rPr lang="ru-RU" sz="1600" b="1"/>
              <a:t> </a:t>
            </a:r>
          </a:p>
        </p:txBody>
      </p:sp>
      <p:sp>
        <p:nvSpPr>
          <p:cNvPr id="13325" name="AutoShape 17"/>
          <p:cNvSpPr>
            <a:spLocks noChangeArrowheads="1"/>
          </p:cNvSpPr>
          <p:nvPr/>
        </p:nvSpPr>
        <p:spPr bwMode="auto">
          <a:xfrm>
            <a:off x="4953000" y="3733800"/>
            <a:ext cx="3887788" cy="576263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</a:rPr>
              <a:t>Федеральная служба охраны РФ</a:t>
            </a:r>
            <a:r>
              <a:rPr lang="ru-RU" sz="1600" b="1"/>
              <a:t> </a:t>
            </a:r>
          </a:p>
        </p:txBody>
      </p:sp>
      <p:sp>
        <p:nvSpPr>
          <p:cNvPr id="13326" name="AutoShape 18"/>
          <p:cNvSpPr>
            <a:spLocks noChangeArrowheads="1"/>
          </p:cNvSpPr>
          <p:nvPr/>
        </p:nvSpPr>
        <p:spPr bwMode="auto">
          <a:xfrm>
            <a:off x="4953000" y="4953000"/>
            <a:ext cx="3887788" cy="720725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</a:rPr>
              <a:t>Главное управление специальных</a:t>
            </a:r>
          </a:p>
          <a:p>
            <a:pPr algn="ctr"/>
            <a:r>
              <a:rPr lang="ru-RU" sz="1600" b="1">
                <a:solidFill>
                  <a:srgbClr val="000000"/>
                </a:solidFill>
              </a:rPr>
              <a:t> программ Президента РФ</a:t>
            </a:r>
            <a:r>
              <a:rPr lang="ru-RU" sz="1600" b="1"/>
              <a:t> </a:t>
            </a:r>
          </a:p>
        </p:txBody>
      </p:sp>
      <p:sp>
        <p:nvSpPr>
          <p:cNvPr id="13327" name="AutoShape 19"/>
          <p:cNvSpPr>
            <a:spLocks noChangeArrowheads="1"/>
          </p:cNvSpPr>
          <p:nvPr/>
        </p:nvSpPr>
        <p:spPr bwMode="auto">
          <a:xfrm>
            <a:off x="4953000" y="5638800"/>
            <a:ext cx="3887788" cy="574675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</a:rPr>
              <a:t>Управление делами Президента РФ</a:t>
            </a:r>
            <a:endParaRPr lang="ru-RU" sz="1600" b="1"/>
          </a:p>
        </p:txBody>
      </p:sp>
      <p:sp>
        <p:nvSpPr>
          <p:cNvPr id="13328" name="Line 20"/>
          <p:cNvSpPr>
            <a:spLocks noChangeShapeType="1"/>
          </p:cNvSpPr>
          <p:nvPr/>
        </p:nvSpPr>
        <p:spPr bwMode="auto">
          <a:xfrm>
            <a:off x="179388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9" name="Line 21"/>
          <p:cNvSpPr>
            <a:spLocks noChangeShapeType="1"/>
          </p:cNvSpPr>
          <p:nvPr/>
        </p:nvSpPr>
        <p:spPr bwMode="auto">
          <a:xfrm>
            <a:off x="165100" y="44958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0" name="Line 22"/>
          <p:cNvSpPr>
            <a:spLocks noChangeShapeType="1"/>
          </p:cNvSpPr>
          <p:nvPr/>
        </p:nvSpPr>
        <p:spPr bwMode="auto">
          <a:xfrm>
            <a:off x="152400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1" name="Line 23"/>
          <p:cNvSpPr>
            <a:spLocks noChangeShapeType="1"/>
          </p:cNvSpPr>
          <p:nvPr/>
        </p:nvSpPr>
        <p:spPr bwMode="auto">
          <a:xfrm>
            <a:off x="228600" y="3124200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2" name="Line 25"/>
          <p:cNvSpPr>
            <a:spLocks noChangeShapeType="1"/>
          </p:cNvSpPr>
          <p:nvPr/>
        </p:nvSpPr>
        <p:spPr bwMode="auto">
          <a:xfrm>
            <a:off x="533400" y="914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3" name="Line 26"/>
          <p:cNvSpPr>
            <a:spLocks noChangeShapeType="1"/>
          </p:cNvSpPr>
          <p:nvPr/>
        </p:nvSpPr>
        <p:spPr bwMode="auto">
          <a:xfrm>
            <a:off x="546100" y="12192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4" name="Line 27"/>
          <p:cNvSpPr>
            <a:spLocks noChangeShapeType="1"/>
          </p:cNvSpPr>
          <p:nvPr/>
        </p:nvSpPr>
        <p:spPr bwMode="auto">
          <a:xfrm flipH="1">
            <a:off x="533400" y="4770438"/>
            <a:ext cx="6350" cy="1668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5" name="Line 29"/>
          <p:cNvSpPr>
            <a:spLocks noChangeShapeType="1"/>
          </p:cNvSpPr>
          <p:nvPr/>
        </p:nvSpPr>
        <p:spPr bwMode="auto">
          <a:xfrm>
            <a:off x="533400" y="64262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6" name="Line 30"/>
          <p:cNvSpPr>
            <a:spLocks noChangeShapeType="1"/>
          </p:cNvSpPr>
          <p:nvPr/>
        </p:nvSpPr>
        <p:spPr bwMode="auto">
          <a:xfrm>
            <a:off x="533400" y="57943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7" name="Line 31"/>
          <p:cNvSpPr>
            <a:spLocks noChangeShapeType="1"/>
          </p:cNvSpPr>
          <p:nvPr/>
        </p:nvSpPr>
        <p:spPr bwMode="auto">
          <a:xfrm>
            <a:off x="533400" y="51006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8" name="Rectangle 35"/>
          <p:cNvSpPr>
            <a:spLocks noChangeArrowheads="1"/>
          </p:cNvSpPr>
          <p:nvPr/>
        </p:nvSpPr>
        <p:spPr bwMode="auto">
          <a:xfrm>
            <a:off x="5003800" y="188913"/>
            <a:ext cx="3817938" cy="792162"/>
          </a:xfrm>
          <a:prstGeom prst="rect">
            <a:avLst/>
          </a:prstGeom>
          <a:noFill/>
          <a:ln w="3175" algn="ctr">
            <a:solidFill>
              <a:schemeClr val="bg2"/>
            </a:solidFill>
            <a:prstDash val="dash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Федеральные службы и федеральные </a:t>
            </a:r>
          </a:p>
          <a:p>
            <a:pPr algn="ctr"/>
            <a:r>
              <a:rPr lang="ru-RU" sz="1400"/>
              <a:t>агентства, руководство деятельностью </a:t>
            </a:r>
          </a:p>
          <a:p>
            <a:pPr algn="ctr"/>
            <a:r>
              <a:rPr lang="ru-RU" sz="1400"/>
              <a:t>которых осуществляет Президент РФ</a:t>
            </a:r>
          </a:p>
        </p:txBody>
      </p:sp>
      <p:sp>
        <p:nvSpPr>
          <p:cNvPr id="13339" name="Line 36"/>
          <p:cNvSpPr>
            <a:spLocks noChangeShapeType="1"/>
          </p:cNvSpPr>
          <p:nvPr/>
        </p:nvSpPr>
        <p:spPr bwMode="auto">
          <a:xfrm>
            <a:off x="8820150" y="0"/>
            <a:ext cx="0" cy="5516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0" name="AutoShape 17"/>
          <p:cNvSpPr>
            <a:spLocks noChangeArrowheads="1"/>
          </p:cNvSpPr>
          <p:nvPr/>
        </p:nvSpPr>
        <p:spPr bwMode="auto">
          <a:xfrm>
            <a:off x="4953000" y="4343400"/>
            <a:ext cx="3887788" cy="576263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</a:rPr>
              <a:t>Федеральная служба по </a:t>
            </a:r>
          </a:p>
          <a:p>
            <a:pPr algn="ctr"/>
            <a:r>
              <a:rPr lang="ru-RU" sz="1600" b="1">
                <a:solidFill>
                  <a:srgbClr val="000000"/>
                </a:solidFill>
              </a:rPr>
              <a:t>финансовому мониторингу</a:t>
            </a:r>
            <a:endParaRPr lang="ru-RU" sz="1600" b="1"/>
          </a:p>
        </p:txBody>
      </p:sp>
      <p:sp>
        <p:nvSpPr>
          <p:cNvPr id="13341" name="AutoShape 4"/>
          <p:cNvSpPr>
            <a:spLocks noChangeArrowheads="1"/>
          </p:cNvSpPr>
          <p:nvPr/>
        </p:nvSpPr>
        <p:spPr bwMode="auto">
          <a:xfrm>
            <a:off x="379413" y="1905000"/>
            <a:ext cx="3887787" cy="6096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rgbClr val="000000"/>
                </a:solidFill>
              </a:rPr>
              <a:t>Министерство РФ по развитию</a:t>
            </a:r>
          </a:p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rgbClr val="000000"/>
                </a:solidFill>
              </a:rPr>
              <a:t>Дальнего Востока</a:t>
            </a:r>
            <a:endParaRPr lang="ru-RU" sz="1600" b="1"/>
          </a:p>
        </p:txBody>
      </p:sp>
      <p:sp>
        <p:nvSpPr>
          <p:cNvPr id="13342" name="AutoShape 9"/>
          <p:cNvSpPr>
            <a:spLocks noChangeArrowheads="1"/>
          </p:cNvSpPr>
          <p:nvPr/>
        </p:nvSpPr>
        <p:spPr bwMode="auto">
          <a:xfrm>
            <a:off x="762000" y="3505200"/>
            <a:ext cx="3733800" cy="533400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Федеральное агентство по строительству и 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жилищно-коммунальному хозяйству</a:t>
            </a:r>
            <a:r>
              <a:rPr lang="ru-RU" sz="1400"/>
              <a:t> </a:t>
            </a:r>
          </a:p>
        </p:txBody>
      </p:sp>
      <p:sp>
        <p:nvSpPr>
          <p:cNvPr id="13343" name="Line 25"/>
          <p:cNvSpPr>
            <a:spLocks noChangeShapeType="1"/>
          </p:cNvSpPr>
          <p:nvPr/>
        </p:nvSpPr>
        <p:spPr bwMode="auto">
          <a:xfrm>
            <a:off x="533400" y="33528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4" name="Line 26"/>
          <p:cNvSpPr>
            <a:spLocks noChangeShapeType="1"/>
          </p:cNvSpPr>
          <p:nvPr/>
        </p:nvSpPr>
        <p:spPr bwMode="auto">
          <a:xfrm>
            <a:off x="533400" y="36576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5" name="Line 21"/>
          <p:cNvSpPr>
            <a:spLocks noChangeShapeType="1"/>
          </p:cNvSpPr>
          <p:nvPr/>
        </p:nvSpPr>
        <p:spPr bwMode="auto">
          <a:xfrm>
            <a:off x="152400" y="6096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433388" y="2014538"/>
            <a:ext cx="3529012" cy="576262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>
                <a:solidFill>
                  <a:srgbClr val="000000"/>
                </a:solidFill>
              </a:rPr>
              <a:t>Министерство </a:t>
            </a:r>
            <a:r>
              <a:rPr lang="ru-RU" sz="1600" b="1" dirty="0" smtClean="0">
                <a:solidFill>
                  <a:srgbClr val="000000"/>
                </a:solidFill>
              </a:rPr>
              <a:t>спорта </a:t>
            </a:r>
            <a:endParaRPr lang="ru-RU" sz="1600" b="1" dirty="0"/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4953000" y="1325563"/>
            <a:ext cx="3097213" cy="503237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</a:rPr>
              <a:t>Министерство финансов</a:t>
            </a:r>
            <a:r>
              <a:rPr lang="ru-RU" sz="1600" b="1"/>
              <a:t> РФ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533400" y="685800"/>
            <a:ext cx="3744913" cy="512763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Федеральная служба по ветеринарному 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и фитосанитарному надзору</a:t>
            </a:r>
            <a:r>
              <a:rPr lang="ru-RU" sz="1400"/>
              <a:t> </a:t>
            </a: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539750" y="1341438"/>
            <a:ext cx="3744913" cy="360362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Федеральное агентство по рыболовству</a:t>
            </a:r>
            <a:r>
              <a:rPr lang="ru-RU" sz="1400"/>
              <a:t> </a:t>
            </a: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5334000" y="1849438"/>
            <a:ext cx="3494088" cy="360362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Федеральная налоговая служба</a:t>
            </a:r>
            <a:r>
              <a:rPr lang="ru-RU" sz="1400"/>
              <a:t> </a:t>
            </a:r>
          </a:p>
        </p:txBody>
      </p:sp>
      <p:sp>
        <p:nvSpPr>
          <p:cNvPr id="14343" name="AutoShape 8"/>
          <p:cNvSpPr>
            <a:spLocks noChangeArrowheads="1"/>
          </p:cNvSpPr>
          <p:nvPr/>
        </p:nvSpPr>
        <p:spPr bwMode="auto">
          <a:xfrm>
            <a:off x="5334000" y="2238375"/>
            <a:ext cx="3494088" cy="504825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Федеральная служба 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финансово-бюджетного надзора</a:t>
            </a:r>
            <a:r>
              <a:rPr lang="ru-RU" sz="1400"/>
              <a:t> </a:t>
            </a:r>
          </a:p>
        </p:txBody>
      </p:sp>
      <p:sp>
        <p:nvSpPr>
          <p:cNvPr id="14344" name="AutoShape 9"/>
          <p:cNvSpPr>
            <a:spLocks noChangeArrowheads="1"/>
          </p:cNvSpPr>
          <p:nvPr/>
        </p:nvSpPr>
        <p:spPr bwMode="auto">
          <a:xfrm>
            <a:off x="5334000" y="2763838"/>
            <a:ext cx="3494088" cy="360362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Федеральное казначейство</a:t>
            </a:r>
            <a:r>
              <a:rPr lang="ru-RU" sz="1400"/>
              <a:t> </a:t>
            </a:r>
          </a:p>
        </p:txBody>
      </p:sp>
      <p:sp>
        <p:nvSpPr>
          <p:cNvPr id="14345" name="AutoShape 10"/>
          <p:cNvSpPr>
            <a:spLocks noChangeArrowheads="1"/>
          </p:cNvSpPr>
          <p:nvPr/>
        </p:nvSpPr>
        <p:spPr bwMode="auto">
          <a:xfrm>
            <a:off x="457200" y="2697163"/>
            <a:ext cx="3384550" cy="503237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</a:rPr>
              <a:t>Министерство транспорта</a:t>
            </a:r>
            <a:r>
              <a:rPr lang="ru-RU" sz="1600" b="1"/>
              <a:t> РФ</a:t>
            </a:r>
          </a:p>
        </p:txBody>
      </p:sp>
      <p:sp>
        <p:nvSpPr>
          <p:cNvPr id="14346" name="AutoShape 12"/>
          <p:cNvSpPr>
            <a:spLocks noChangeArrowheads="1"/>
          </p:cNvSpPr>
          <p:nvPr/>
        </p:nvSpPr>
        <p:spPr bwMode="auto">
          <a:xfrm>
            <a:off x="609600" y="3305175"/>
            <a:ext cx="3744913" cy="504825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Федеральная служба по надзору 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в сфере транспорта</a:t>
            </a:r>
            <a:r>
              <a:rPr lang="ru-RU" sz="1400"/>
              <a:t> </a:t>
            </a:r>
          </a:p>
        </p:txBody>
      </p:sp>
      <p:sp>
        <p:nvSpPr>
          <p:cNvPr id="14347" name="AutoShape 13"/>
          <p:cNvSpPr>
            <a:spLocks noChangeArrowheads="1"/>
          </p:cNvSpPr>
          <p:nvPr/>
        </p:nvSpPr>
        <p:spPr bwMode="auto">
          <a:xfrm>
            <a:off x="609600" y="3914775"/>
            <a:ext cx="3744913" cy="504825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Федеральное агентство 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воздушного транспорта</a:t>
            </a:r>
            <a:r>
              <a:rPr lang="ru-RU" sz="1400"/>
              <a:t> </a:t>
            </a:r>
          </a:p>
        </p:txBody>
      </p:sp>
      <p:sp>
        <p:nvSpPr>
          <p:cNvPr id="14348" name="AutoShape 14"/>
          <p:cNvSpPr>
            <a:spLocks noChangeArrowheads="1"/>
          </p:cNvSpPr>
          <p:nvPr/>
        </p:nvSpPr>
        <p:spPr bwMode="auto">
          <a:xfrm>
            <a:off x="609600" y="4516438"/>
            <a:ext cx="3744913" cy="360362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Федеральное дорожное агентство</a:t>
            </a:r>
            <a:r>
              <a:rPr lang="ru-RU" sz="1400"/>
              <a:t> </a:t>
            </a:r>
          </a:p>
        </p:txBody>
      </p:sp>
      <p:sp>
        <p:nvSpPr>
          <p:cNvPr id="14349" name="AutoShape 15"/>
          <p:cNvSpPr>
            <a:spLocks noChangeArrowheads="1"/>
          </p:cNvSpPr>
          <p:nvPr/>
        </p:nvSpPr>
        <p:spPr bwMode="auto">
          <a:xfrm>
            <a:off x="609600" y="4981575"/>
            <a:ext cx="3744913" cy="504825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Федеральное агентство 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железнодорожного транспорта</a:t>
            </a:r>
            <a:r>
              <a:rPr lang="ru-RU" sz="1400"/>
              <a:t> </a:t>
            </a:r>
          </a:p>
        </p:txBody>
      </p:sp>
      <p:sp>
        <p:nvSpPr>
          <p:cNvPr id="14350" name="AutoShape 16"/>
          <p:cNvSpPr>
            <a:spLocks noChangeArrowheads="1"/>
          </p:cNvSpPr>
          <p:nvPr/>
        </p:nvSpPr>
        <p:spPr bwMode="auto">
          <a:xfrm>
            <a:off x="606425" y="5586413"/>
            <a:ext cx="3744913" cy="433387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Федеральное агентство 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морского и речного транспорта</a:t>
            </a:r>
            <a:r>
              <a:rPr lang="ru-RU" sz="1400"/>
              <a:t> </a:t>
            </a:r>
          </a:p>
        </p:txBody>
      </p:sp>
      <p:sp>
        <p:nvSpPr>
          <p:cNvPr id="14351" name="AutoShape 17"/>
          <p:cNvSpPr>
            <a:spLocks noChangeArrowheads="1"/>
          </p:cNvSpPr>
          <p:nvPr/>
        </p:nvSpPr>
        <p:spPr bwMode="auto">
          <a:xfrm>
            <a:off x="4953000" y="3233738"/>
            <a:ext cx="3384550" cy="576262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</a:rPr>
              <a:t>Министерство экономического </a:t>
            </a:r>
          </a:p>
          <a:p>
            <a:pPr algn="ctr"/>
            <a:r>
              <a:rPr lang="ru-RU" sz="1600" b="1">
                <a:solidFill>
                  <a:srgbClr val="000000"/>
                </a:solidFill>
              </a:rPr>
              <a:t>развития</a:t>
            </a:r>
            <a:r>
              <a:rPr lang="ru-RU" sz="1600" b="1"/>
              <a:t> РФ</a:t>
            </a:r>
          </a:p>
        </p:txBody>
      </p:sp>
      <p:sp>
        <p:nvSpPr>
          <p:cNvPr id="14352" name="AutoShape 18"/>
          <p:cNvSpPr>
            <a:spLocks noChangeArrowheads="1"/>
          </p:cNvSpPr>
          <p:nvPr/>
        </p:nvSpPr>
        <p:spPr bwMode="auto">
          <a:xfrm>
            <a:off x="5334000" y="3914775"/>
            <a:ext cx="3494088" cy="504825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Федеральная служба 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по аккредитации</a:t>
            </a:r>
            <a:r>
              <a:rPr lang="ru-RU" sz="1400"/>
              <a:t> </a:t>
            </a:r>
          </a:p>
        </p:txBody>
      </p:sp>
      <p:sp>
        <p:nvSpPr>
          <p:cNvPr id="14353" name="AutoShape 19"/>
          <p:cNvSpPr>
            <a:spLocks noChangeArrowheads="1"/>
          </p:cNvSpPr>
          <p:nvPr/>
        </p:nvSpPr>
        <p:spPr bwMode="auto">
          <a:xfrm>
            <a:off x="5334000" y="4452938"/>
            <a:ext cx="3494088" cy="576262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Федеральная служба государственной 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регистрации, кадастра и картографии</a:t>
            </a:r>
            <a:r>
              <a:rPr lang="ru-RU" sz="1400"/>
              <a:t> </a:t>
            </a:r>
          </a:p>
        </p:txBody>
      </p:sp>
      <p:sp>
        <p:nvSpPr>
          <p:cNvPr id="14354" name="AutoShape 20"/>
          <p:cNvSpPr>
            <a:spLocks noChangeArrowheads="1"/>
          </p:cNvSpPr>
          <p:nvPr/>
        </p:nvSpPr>
        <p:spPr bwMode="auto">
          <a:xfrm>
            <a:off x="5334000" y="5668963"/>
            <a:ext cx="3494088" cy="503237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Федеральное агентство по 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государственным резервам</a:t>
            </a:r>
            <a:r>
              <a:rPr lang="ru-RU" sz="1400"/>
              <a:t> </a:t>
            </a:r>
          </a:p>
        </p:txBody>
      </p:sp>
      <p:sp>
        <p:nvSpPr>
          <p:cNvPr id="14355" name="AutoShape 21"/>
          <p:cNvSpPr>
            <a:spLocks noChangeArrowheads="1"/>
          </p:cNvSpPr>
          <p:nvPr/>
        </p:nvSpPr>
        <p:spPr bwMode="auto">
          <a:xfrm>
            <a:off x="5334000" y="6272213"/>
            <a:ext cx="3494088" cy="433387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Федеральное агентство по управлению 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государственным имуществом</a:t>
            </a:r>
            <a:r>
              <a:rPr lang="ru-RU" sz="1400"/>
              <a:t> </a:t>
            </a:r>
          </a:p>
        </p:txBody>
      </p:sp>
      <p:sp>
        <p:nvSpPr>
          <p:cNvPr id="14356" name="AutoShape 23"/>
          <p:cNvSpPr>
            <a:spLocks noChangeArrowheads="1"/>
          </p:cNvSpPr>
          <p:nvPr/>
        </p:nvSpPr>
        <p:spPr bwMode="auto">
          <a:xfrm>
            <a:off x="407988" y="6196013"/>
            <a:ext cx="3097212" cy="433387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</a:rPr>
              <a:t>Министерство энергетики</a:t>
            </a:r>
            <a:r>
              <a:rPr lang="ru-RU" sz="1600" b="1"/>
              <a:t> РФ</a:t>
            </a:r>
          </a:p>
        </p:txBody>
      </p:sp>
      <p:sp>
        <p:nvSpPr>
          <p:cNvPr id="14357" name="Line 24"/>
          <p:cNvSpPr>
            <a:spLocks noChangeShapeType="1"/>
          </p:cNvSpPr>
          <p:nvPr/>
        </p:nvSpPr>
        <p:spPr bwMode="auto">
          <a:xfrm>
            <a:off x="250825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8" name="Line 25"/>
          <p:cNvSpPr>
            <a:spLocks noChangeShapeType="1"/>
          </p:cNvSpPr>
          <p:nvPr/>
        </p:nvSpPr>
        <p:spPr bwMode="auto">
          <a:xfrm>
            <a:off x="4648200" y="0"/>
            <a:ext cx="0" cy="335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9" name="Line 26"/>
          <p:cNvSpPr>
            <a:spLocks noChangeShapeType="1"/>
          </p:cNvSpPr>
          <p:nvPr/>
        </p:nvSpPr>
        <p:spPr bwMode="auto">
          <a:xfrm>
            <a:off x="228600" y="2286000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0" name="Line 27"/>
          <p:cNvSpPr>
            <a:spLocks noChangeShapeType="1"/>
          </p:cNvSpPr>
          <p:nvPr/>
        </p:nvSpPr>
        <p:spPr bwMode="auto">
          <a:xfrm>
            <a:off x="304800" y="2971800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1" name="Line 28"/>
          <p:cNvSpPr>
            <a:spLocks noChangeShapeType="1"/>
          </p:cNvSpPr>
          <p:nvPr/>
        </p:nvSpPr>
        <p:spPr bwMode="auto">
          <a:xfrm>
            <a:off x="4648200" y="381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2" name="Line 29"/>
          <p:cNvSpPr>
            <a:spLocks noChangeShapeType="1"/>
          </p:cNvSpPr>
          <p:nvPr/>
        </p:nvSpPr>
        <p:spPr bwMode="auto">
          <a:xfrm>
            <a:off x="4648200" y="33528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3" name="Line 30"/>
          <p:cNvSpPr>
            <a:spLocks noChangeShapeType="1"/>
          </p:cNvSpPr>
          <p:nvPr/>
        </p:nvSpPr>
        <p:spPr bwMode="auto">
          <a:xfrm>
            <a:off x="228600" y="6400800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4" name="Line 31"/>
          <p:cNvSpPr>
            <a:spLocks noChangeShapeType="1"/>
          </p:cNvSpPr>
          <p:nvPr/>
        </p:nvSpPr>
        <p:spPr bwMode="auto">
          <a:xfrm>
            <a:off x="381000" y="228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5" name="Line 32"/>
          <p:cNvSpPr>
            <a:spLocks noChangeShapeType="1"/>
          </p:cNvSpPr>
          <p:nvPr/>
        </p:nvSpPr>
        <p:spPr bwMode="auto">
          <a:xfrm>
            <a:off x="395288" y="105251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6" name="Line 33"/>
          <p:cNvSpPr>
            <a:spLocks noChangeShapeType="1"/>
          </p:cNvSpPr>
          <p:nvPr/>
        </p:nvSpPr>
        <p:spPr bwMode="auto">
          <a:xfrm flipV="1">
            <a:off x="395288" y="155733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7" name="Line 34"/>
          <p:cNvSpPr>
            <a:spLocks noChangeShapeType="1"/>
          </p:cNvSpPr>
          <p:nvPr/>
        </p:nvSpPr>
        <p:spPr bwMode="auto">
          <a:xfrm flipH="1">
            <a:off x="457200" y="2895600"/>
            <a:ext cx="11113" cy="2836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8" name="Line 35"/>
          <p:cNvSpPr>
            <a:spLocks noChangeShapeType="1"/>
          </p:cNvSpPr>
          <p:nvPr/>
        </p:nvSpPr>
        <p:spPr bwMode="auto">
          <a:xfrm>
            <a:off x="457200" y="344646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9" name="Line 37"/>
          <p:cNvSpPr>
            <a:spLocks noChangeShapeType="1"/>
          </p:cNvSpPr>
          <p:nvPr/>
        </p:nvSpPr>
        <p:spPr bwMode="auto">
          <a:xfrm>
            <a:off x="457200" y="406876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0" name="Line 38"/>
          <p:cNvSpPr>
            <a:spLocks noChangeShapeType="1"/>
          </p:cNvSpPr>
          <p:nvPr/>
        </p:nvSpPr>
        <p:spPr bwMode="auto">
          <a:xfrm>
            <a:off x="457200" y="465137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1" name="Line 39"/>
          <p:cNvSpPr>
            <a:spLocks noChangeShapeType="1"/>
          </p:cNvSpPr>
          <p:nvPr/>
        </p:nvSpPr>
        <p:spPr bwMode="auto">
          <a:xfrm>
            <a:off x="446088" y="518477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2" name="Line 40"/>
          <p:cNvSpPr>
            <a:spLocks noChangeShapeType="1"/>
          </p:cNvSpPr>
          <p:nvPr/>
        </p:nvSpPr>
        <p:spPr bwMode="auto">
          <a:xfrm>
            <a:off x="446088" y="575945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3" name="Line 41"/>
          <p:cNvSpPr>
            <a:spLocks noChangeShapeType="1"/>
          </p:cNvSpPr>
          <p:nvPr/>
        </p:nvSpPr>
        <p:spPr bwMode="auto">
          <a:xfrm>
            <a:off x="5029200" y="1905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4" name="Line 42"/>
          <p:cNvSpPr>
            <a:spLocks noChangeShapeType="1"/>
          </p:cNvSpPr>
          <p:nvPr/>
        </p:nvSpPr>
        <p:spPr bwMode="auto">
          <a:xfrm>
            <a:off x="5029200" y="24384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5" name="Line 43"/>
          <p:cNvSpPr>
            <a:spLocks noChangeShapeType="1"/>
          </p:cNvSpPr>
          <p:nvPr/>
        </p:nvSpPr>
        <p:spPr bwMode="auto">
          <a:xfrm>
            <a:off x="5076825" y="13414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6" name="Line 44"/>
          <p:cNvSpPr>
            <a:spLocks noChangeShapeType="1"/>
          </p:cNvSpPr>
          <p:nvPr/>
        </p:nvSpPr>
        <p:spPr bwMode="auto">
          <a:xfrm>
            <a:off x="5076825" y="18446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7" name="Line 45"/>
          <p:cNvSpPr>
            <a:spLocks noChangeShapeType="1"/>
          </p:cNvSpPr>
          <p:nvPr/>
        </p:nvSpPr>
        <p:spPr bwMode="auto">
          <a:xfrm>
            <a:off x="5029200" y="29718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8" name="Line 48"/>
          <p:cNvSpPr>
            <a:spLocks noChangeShapeType="1"/>
          </p:cNvSpPr>
          <p:nvPr/>
        </p:nvSpPr>
        <p:spPr bwMode="auto">
          <a:xfrm>
            <a:off x="5029200" y="57912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9" name="Line 49"/>
          <p:cNvSpPr>
            <a:spLocks noChangeShapeType="1"/>
          </p:cNvSpPr>
          <p:nvPr/>
        </p:nvSpPr>
        <p:spPr bwMode="auto">
          <a:xfrm>
            <a:off x="5029200" y="454342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0" name="Line 50"/>
          <p:cNvSpPr>
            <a:spLocks noChangeShapeType="1"/>
          </p:cNvSpPr>
          <p:nvPr/>
        </p:nvSpPr>
        <p:spPr bwMode="auto">
          <a:xfrm>
            <a:off x="5029200" y="51990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1" name="Line 53"/>
          <p:cNvSpPr>
            <a:spLocks noChangeShapeType="1"/>
          </p:cNvSpPr>
          <p:nvPr/>
        </p:nvSpPr>
        <p:spPr bwMode="auto">
          <a:xfrm>
            <a:off x="5029200" y="38100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2" name="AutoShape 10"/>
          <p:cNvSpPr>
            <a:spLocks noChangeArrowheads="1"/>
          </p:cNvSpPr>
          <p:nvPr/>
        </p:nvSpPr>
        <p:spPr bwMode="auto">
          <a:xfrm>
            <a:off x="381000" y="106363"/>
            <a:ext cx="3671888" cy="503237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rgbClr val="000000"/>
                </a:solidFill>
              </a:rPr>
              <a:t>Министерство сельского </a:t>
            </a:r>
          </a:p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rgbClr val="000000"/>
                </a:solidFill>
              </a:rPr>
              <a:t>хозяйства</a:t>
            </a:r>
            <a:r>
              <a:rPr lang="ru-RU" sz="1600" b="1"/>
              <a:t> РФ</a:t>
            </a:r>
          </a:p>
        </p:txBody>
      </p:sp>
      <p:sp>
        <p:nvSpPr>
          <p:cNvPr id="14383" name="Line 30"/>
          <p:cNvSpPr>
            <a:spLocks noChangeShapeType="1"/>
          </p:cNvSpPr>
          <p:nvPr/>
        </p:nvSpPr>
        <p:spPr bwMode="auto">
          <a:xfrm>
            <a:off x="228600" y="228600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4" name="AutoShape 19"/>
          <p:cNvSpPr>
            <a:spLocks noChangeArrowheads="1"/>
          </p:cNvSpPr>
          <p:nvPr/>
        </p:nvSpPr>
        <p:spPr bwMode="auto">
          <a:xfrm>
            <a:off x="5334000" y="5062538"/>
            <a:ext cx="3494088" cy="576262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Федеральная служба по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 интеллектуальной собственности</a:t>
            </a:r>
            <a:r>
              <a:rPr lang="ru-RU" sz="1400"/>
              <a:t> </a:t>
            </a:r>
          </a:p>
        </p:txBody>
      </p:sp>
      <p:sp>
        <p:nvSpPr>
          <p:cNvPr id="14385" name="Line 48"/>
          <p:cNvSpPr>
            <a:spLocks noChangeShapeType="1"/>
          </p:cNvSpPr>
          <p:nvPr/>
        </p:nvSpPr>
        <p:spPr bwMode="auto">
          <a:xfrm>
            <a:off x="5029200" y="65532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6" name="Line 48"/>
          <p:cNvSpPr>
            <a:spLocks noChangeShapeType="1"/>
          </p:cNvSpPr>
          <p:nvPr/>
        </p:nvSpPr>
        <p:spPr bwMode="auto">
          <a:xfrm>
            <a:off x="5029200" y="40386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7" name="AutoShape 10"/>
          <p:cNvSpPr>
            <a:spLocks noChangeArrowheads="1"/>
          </p:cNvSpPr>
          <p:nvPr/>
        </p:nvSpPr>
        <p:spPr bwMode="auto">
          <a:xfrm>
            <a:off x="4953000" y="106363"/>
            <a:ext cx="3671888" cy="503237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rgbClr val="000000"/>
                </a:solidFill>
              </a:rPr>
              <a:t>Министерство труда и социальной</a:t>
            </a:r>
          </a:p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rgbClr val="000000"/>
                </a:solidFill>
              </a:rPr>
              <a:t>защиты РФ</a:t>
            </a:r>
            <a:endParaRPr lang="ru-RU" sz="1600" b="1"/>
          </a:p>
        </p:txBody>
      </p:sp>
      <p:sp>
        <p:nvSpPr>
          <p:cNvPr id="14388" name="AutoShape 4"/>
          <p:cNvSpPr>
            <a:spLocks noChangeArrowheads="1"/>
          </p:cNvSpPr>
          <p:nvPr/>
        </p:nvSpPr>
        <p:spPr bwMode="auto">
          <a:xfrm>
            <a:off x="5410200" y="685800"/>
            <a:ext cx="3352800" cy="512763"/>
          </a:xfrm>
          <a:prstGeom prst="roundRect">
            <a:avLst>
              <a:gd name="adj" fmla="val 16667"/>
            </a:avLst>
          </a:prstGeom>
          <a:noFill/>
          <a:ln w="6350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Федеральная служба по труду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и занятости</a:t>
            </a:r>
            <a:endParaRPr lang="ru-RU" sz="1400"/>
          </a:p>
        </p:txBody>
      </p:sp>
      <p:sp>
        <p:nvSpPr>
          <p:cNvPr id="14389" name="Line 42"/>
          <p:cNvSpPr>
            <a:spLocks noChangeShapeType="1"/>
          </p:cNvSpPr>
          <p:nvPr/>
        </p:nvSpPr>
        <p:spPr bwMode="auto">
          <a:xfrm>
            <a:off x="5029200" y="20574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0" name="Line 42"/>
          <p:cNvSpPr>
            <a:spLocks noChangeShapeType="1"/>
          </p:cNvSpPr>
          <p:nvPr/>
        </p:nvSpPr>
        <p:spPr bwMode="auto">
          <a:xfrm>
            <a:off x="5122863" y="9144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1" name="Line 31"/>
          <p:cNvSpPr>
            <a:spLocks noChangeShapeType="1"/>
          </p:cNvSpPr>
          <p:nvPr/>
        </p:nvSpPr>
        <p:spPr bwMode="auto">
          <a:xfrm>
            <a:off x="5105400" y="60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533400" y="1066800"/>
            <a:ext cx="4572000" cy="503238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</a:rPr>
              <a:t>Федеральная антимонопольная служба</a:t>
            </a:r>
            <a:r>
              <a:rPr lang="ru-RU" sz="1600" b="1"/>
              <a:t> </a:t>
            </a: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533400" y="1600200"/>
            <a:ext cx="4572000" cy="6096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</a:rPr>
              <a:t>Федеральная служба</a:t>
            </a:r>
            <a:r>
              <a:rPr lang="ru-RU" sz="1600" b="1"/>
              <a:t> государственной </a:t>
            </a:r>
          </a:p>
          <a:p>
            <a:pPr algn="ctr"/>
            <a:r>
              <a:rPr lang="ru-RU" sz="1600" b="1"/>
              <a:t>статистики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533400" y="2239963"/>
            <a:ext cx="4572000" cy="503237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</a:rPr>
              <a:t>Федеральная миграционная служба</a:t>
            </a:r>
            <a:endParaRPr lang="ru-RU" sz="1600" b="1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533400" y="2743200"/>
            <a:ext cx="4572000" cy="7620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</a:rPr>
              <a:t>Федеральная служба по надзору </a:t>
            </a:r>
          </a:p>
          <a:p>
            <a:pPr algn="ctr"/>
            <a:r>
              <a:rPr lang="ru-RU" sz="1600" b="1">
                <a:solidFill>
                  <a:srgbClr val="000000"/>
                </a:solidFill>
              </a:rPr>
              <a:t>в сфере защиты прав потребителей</a:t>
            </a:r>
          </a:p>
          <a:p>
            <a:pPr algn="ctr"/>
            <a:r>
              <a:rPr lang="ru-RU" sz="1600" b="1">
                <a:solidFill>
                  <a:srgbClr val="000000"/>
                </a:solidFill>
              </a:rPr>
              <a:t>и благополучия человека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533400" y="4648200"/>
            <a:ext cx="4572000" cy="504825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</a:rPr>
              <a:t>Федеральная таможенная служба</a:t>
            </a:r>
            <a:endParaRPr lang="ru-RU" sz="1600" b="1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533400" y="3505200"/>
            <a:ext cx="4572000" cy="503238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</a:rPr>
              <a:t>Федеральная служба по оборонному заказу</a:t>
            </a:r>
            <a:endParaRPr lang="ru-RU" sz="1600" b="1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5334000" y="2438400"/>
            <a:ext cx="3581400" cy="11430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</a:rPr>
              <a:t>Федеральная служба по</a:t>
            </a:r>
          </a:p>
          <a:p>
            <a:pPr algn="ctr"/>
            <a:r>
              <a:rPr lang="ru-RU" sz="1600" b="1">
                <a:solidFill>
                  <a:srgbClr val="000000"/>
                </a:solidFill>
              </a:rPr>
              <a:t>экологическому, </a:t>
            </a:r>
          </a:p>
          <a:p>
            <a:pPr algn="ctr"/>
            <a:r>
              <a:rPr lang="ru-RU" sz="1600" b="1">
                <a:solidFill>
                  <a:srgbClr val="000000"/>
                </a:solidFill>
              </a:rPr>
              <a:t>технологическому </a:t>
            </a:r>
          </a:p>
          <a:p>
            <a:pPr algn="ctr"/>
            <a:r>
              <a:rPr lang="ru-RU" sz="1600" b="1">
                <a:solidFill>
                  <a:srgbClr val="000000"/>
                </a:solidFill>
              </a:rPr>
              <a:t>и атомному надзору</a:t>
            </a:r>
          </a:p>
        </p:txBody>
      </p:sp>
      <p:sp>
        <p:nvSpPr>
          <p:cNvPr id="15369" name="AutoShape 10"/>
          <p:cNvSpPr>
            <a:spLocks noChangeArrowheads="1"/>
          </p:cNvSpPr>
          <p:nvPr/>
        </p:nvSpPr>
        <p:spPr bwMode="auto">
          <a:xfrm>
            <a:off x="5334000" y="3581400"/>
            <a:ext cx="3581400" cy="6096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</a:rPr>
              <a:t>Федеральное космическое</a:t>
            </a:r>
          </a:p>
          <a:p>
            <a:pPr algn="ctr"/>
            <a:r>
              <a:rPr lang="ru-RU" sz="1600" b="1">
                <a:solidFill>
                  <a:srgbClr val="000000"/>
                </a:solidFill>
              </a:rPr>
              <a:t>агентство</a:t>
            </a:r>
          </a:p>
        </p:txBody>
      </p:sp>
      <p:sp>
        <p:nvSpPr>
          <p:cNvPr id="15370" name="Line 11"/>
          <p:cNvSpPr>
            <a:spLocks noChangeShapeType="1"/>
          </p:cNvSpPr>
          <p:nvPr/>
        </p:nvSpPr>
        <p:spPr bwMode="auto">
          <a:xfrm>
            <a:off x="533400" y="0"/>
            <a:ext cx="0" cy="601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1" name="Rectangle 12"/>
          <p:cNvSpPr>
            <a:spLocks noChangeArrowheads="1"/>
          </p:cNvSpPr>
          <p:nvPr/>
        </p:nvSpPr>
        <p:spPr bwMode="auto">
          <a:xfrm>
            <a:off x="533400" y="0"/>
            <a:ext cx="5187950" cy="936625"/>
          </a:xfrm>
          <a:prstGeom prst="rect">
            <a:avLst/>
          </a:prstGeom>
          <a:noFill/>
          <a:ln w="3175">
            <a:solidFill>
              <a:schemeClr val="bg2"/>
            </a:solidFill>
            <a:prstDash val="dash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/>
              <a:t>Федеральные службы и федеральные агентства, </a:t>
            </a:r>
          </a:p>
          <a:p>
            <a:pPr algn="ctr"/>
            <a:r>
              <a:rPr lang="ru-RU" sz="1600"/>
              <a:t>руководство которыми</a:t>
            </a:r>
            <a:r>
              <a:rPr lang="de-DE" sz="1600"/>
              <a:t> </a:t>
            </a:r>
            <a:r>
              <a:rPr lang="ru-RU" sz="1600"/>
              <a:t>осуществляет</a:t>
            </a:r>
          </a:p>
          <a:p>
            <a:pPr algn="ctr"/>
            <a:r>
              <a:rPr lang="ru-RU" sz="1600"/>
              <a:t>Правительство РФ</a:t>
            </a:r>
          </a:p>
        </p:txBody>
      </p:sp>
      <p:sp>
        <p:nvSpPr>
          <p:cNvPr id="15372" name="Text Box 38"/>
          <p:cNvSpPr txBox="1">
            <a:spLocks noChangeArrowheads="1"/>
          </p:cNvSpPr>
          <p:nvPr/>
        </p:nvSpPr>
        <p:spPr bwMode="auto">
          <a:xfrm>
            <a:off x="8693150" y="0"/>
            <a:ext cx="450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7</a:t>
            </a:r>
            <a:endParaRPr lang="ru-RU" sz="1600" b="1"/>
          </a:p>
        </p:txBody>
      </p:sp>
      <p:sp>
        <p:nvSpPr>
          <p:cNvPr id="15373" name="AutoShape 14"/>
          <p:cNvSpPr>
            <a:spLocks noChangeArrowheads="1"/>
          </p:cNvSpPr>
          <p:nvPr/>
        </p:nvSpPr>
        <p:spPr bwMode="auto">
          <a:xfrm>
            <a:off x="533400" y="4038600"/>
            <a:ext cx="4572000" cy="576263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</a:rPr>
              <a:t>Федеральная служба по регулированию </a:t>
            </a:r>
          </a:p>
          <a:p>
            <a:pPr algn="ctr"/>
            <a:r>
              <a:rPr lang="ru-RU" sz="1600" b="1">
                <a:solidFill>
                  <a:srgbClr val="000000"/>
                </a:solidFill>
              </a:rPr>
              <a:t>алкогольного рынка</a:t>
            </a:r>
          </a:p>
        </p:txBody>
      </p:sp>
      <p:sp>
        <p:nvSpPr>
          <p:cNvPr id="15374" name="AutoShape 15"/>
          <p:cNvSpPr>
            <a:spLocks noChangeArrowheads="1"/>
          </p:cNvSpPr>
          <p:nvPr/>
        </p:nvSpPr>
        <p:spPr bwMode="auto">
          <a:xfrm>
            <a:off x="5334000" y="4191000"/>
            <a:ext cx="3581400" cy="10668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</a:rPr>
              <a:t>Федеральное агентство по </a:t>
            </a:r>
          </a:p>
          <a:p>
            <a:pPr algn="ctr"/>
            <a:r>
              <a:rPr lang="ru-RU" sz="1600" b="1">
                <a:solidFill>
                  <a:srgbClr val="000000"/>
                </a:solidFill>
              </a:rPr>
              <a:t>обустройству государственной</a:t>
            </a:r>
          </a:p>
          <a:p>
            <a:pPr algn="ctr"/>
            <a:r>
              <a:rPr lang="ru-RU" sz="1600" b="1">
                <a:solidFill>
                  <a:srgbClr val="000000"/>
                </a:solidFill>
              </a:rPr>
              <a:t>границы РФ</a:t>
            </a:r>
          </a:p>
        </p:txBody>
      </p:sp>
      <p:sp>
        <p:nvSpPr>
          <p:cNvPr id="15375" name="AutoShape 6"/>
          <p:cNvSpPr>
            <a:spLocks noChangeArrowheads="1"/>
          </p:cNvSpPr>
          <p:nvPr/>
        </p:nvSpPr>
        <p:spPr bwMode="auto">
          <a:xfrm>
            <a:off x="533400" y="5133975"/>
            <a:ext cx="4572000" cy="504825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</a:rPr>
              <a:t>Федеральная служба по тарифам</a:t>
            </a:r>
            <a:endParaRPr lang="ru-RU" sz="1600" b="1"/>
          </a:p>
        </p:txBody>
      </p:sp>
      <p:sp>
        <p:nvSpPr>
          <p:cNvPr id="15376" name="AutoShape 6"/>
          <p:cNvSpPr>
            <a:spLocks noChangeArrowheads="1"/>
          </p:cNvSpPr>
          <p:nvPr/>
        </p:nvSpPr>
        <p:spPr bwMode="auto">
          <a:xfrm>
            <a:off x="533400" y="5638800"/>
            <a:ext cx="4572000" cy="581025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</a:rPr>
              <a:t>Федеральное агентство научных 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</a:rPr>
              <a:t>организаций</a:t>
            </a:r>
            <a:endParaRPr lang="ru-RU" sz="1600" b="1" dirty="0"/>
          </a:p>
        </p:txBody>
      </p:sp>
      <p:sp>
        <p:nvSpPr>
          <p:cNvPr id="15377" name="Line 11"/>
          <p:cNvSpPr>
            <a:spLocks noChangeShapeType="1"/>
          </p:cNvSpPr>
          <p:nvPr/>
        </p:nvSpPr>
        <p:spPr bwMode="auto">
          <a:xfrm>
            <a:off x="5334000" y="914400"/>
            <a:ext cx="0" cy="403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 noChangeAspect="1"/>
          </p:cNvGrpSpPr>
          <p:nvPr/>
        </p:nvGrpSpPr>
        <p:grpSpPr bwMode="auto">
          <a:xfrm>
            <a:off x="2133600" y="0"/>
            <a:ext cx="8132763" cy="9475788"/>
            <a:chOff x="1425" y="2466"/>
            <a:chExt cx="6212" cy="10827"/>
          </a:xfrm>
        </p:grpSpPr>
        <p:sp>
          <p:nvSpPr>
            <p:cNvPr id="16387" name="Text Box 7"/>
            <p:cNvSpPr txBox="1">
              <a:spLocks noChangeArrowheads="1"/>
            </p:cNvSpPr>
            <p:nvPr/>
          </p:nvSpPr>
          <p:spPr bwMode="auto">
            <a:xfrm>
              <a:off x="3909" y="5703"/>
              <a:ext cx="1046" cy="639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1000" u="sng">
                  <a:latin typeface="Calibri" pitchFamily="34" charset="0"/>
                </a:rPr>
                <a:t>Правосудие</a:t>
              </a:r>
            </a:p>
            <a:p>
              <a:pPr algn="ctr">
                <a:spcAft>
                  <a:spcPts val="1000"/>
                </a:spcAft>
              </a:pPr>
              <a:r>
                <a:rPr lang="ru-RU" sz="1000">
                  <a:latin typeface="Calibri" pitchFamily="34" charset="0"/>
                </a:rPr>
                <a:t>Судебный контроль</a:t>
              </a:r>
              <a:endParaRPr lang="ru-RU"/>
            </a:p>
          </p:txBody>
        </p:sp>
        <p:sp>
          <p:nvSpPr>
            <p:cNvPr id="16388" name="Text Box 8"/>
            <p:cNvSpPr txBox="1">
              <a:spLocks noChangeArrowheads="1"/>
            </p:cNvSpPr>
            <p:nvPr/>
          </p:nvSpPr>
          <p:spPr bwMode="auto">
            <a:xfrm>
              <a:off x="1425" y="9434"/>
              <a:ext cx="2313" cy="473"/>
            </a:xfrm>
            <a:prstGeom prst="rect">
              <a:avLst/>
            </a:prstGeom>
            <a:solidFill>
              <a:srgbClr val="FFFFFF">
                <a:alpha val="32941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ru-RU" sz="1000">
                  <a:latin typeface="Calibri" pitchFamily="34" charset="0"/>
                </a:rPr>
                <a:t>При возникновении спора или при нарушении норм права</a:t>
              </a:r>
              <a:endParaRPr lang="ru-RU"/>
            </a:p>
          </p:txBody>
        </p:sp>
        <p:sp>
          <p:nvSpPr>
            <p:cNvPr id="16389" name="AutoShape 9"/>
            <p:cNvSpPr>
              <a:spLocks noChangeArrowheads="1"/>
            </p:cNvSpPr>
            <p:nvPr/>
          </p:nvSpPr>
          <p:spPr bwMode="auto">
            <a:xfrm>
              <a:off x="6033" y="3357"/>
              <a:ext cx="851" cy="441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600"/>
                </a:spcBef>
                <a:spcAft>
                  <a:spcPts val="1000"/>
                </a:spcAft>
              </a:pPr>
              <a:r>
                <a:rPr lang="ru-RU" sz="1000">
                  <a:latin typeface="Calibri" pitchFamily="34" charset="0"/>
                </a:rPr>
                <a:t>ПРАВО</a:t>
              </a:r>
              <a:endParaRPr lang="ru-RU"/>
            </a:p>
          </p:txBody>
        </p:sp>
        <p:sp>
          <p:nvSpPr>
            <p:cNvPr id="40970" name="AutoShape 10"/>
            <p:cNvSpPr>
              <a:spLocks noChangeArrowheads="1"/>
            </p:cNvSpPr>
            <p:nvPr/>
          </p:nvSpPr>
          <p:spPr bwMode="auto">
            <a:xfrm>
              <a:off x="2032" y="4062"/>
              <a:ext cx="2789" cy="751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b="1" dirty="0">
                  <a:latin typeface="Calibri" pitchFamily="34" charset="0"/>
                </a:rPr>
                <a:t>Государственная власть (государственное управление</a:t>
              </a:r>
              <a:r>
                <a:rPr lang="ru-RU" sz="1000" b="1" dirty="0">
                  <a:latin typeface="Calibri" pitchFamily="34" charset="0"/>
                </a:rPr>
                <a:t>)</a:t>
              </a:r>
              <a:endParaRPr lang="ru-RU" dirty="0">
                <a:latin typeface="Arial" pitchFamily="34" charset="0"/>
              </a:endParaRPr>
            </a:p>
          </p:txBody>
        </p:sp>
        <p:sp>
          <p:nvSpPr>
            <p:cNvPr id="16391" name="Text Box 12"/>
            <p:cNvSpPr txBox="1">
              <a:spLocks noChangeArrowheads="1"/>
            </p:cNvSpPr>
            <p:nvPr/>
          </p:nvSpPr>
          <p:spPr bwMode="auto">
            <a:xfrm>
              <a:off x="1716" y="5249"/>
              <a:ext cx="1535" cy="4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1200">
                  <a:latin typeface="Calibri" pitchFamily="34" charset="0"/>
                </a:rPr>
                <a:t>Законодательная власть</a:t>
              </a:r>
            </a:p>
            <a:p>
              <a:endParaRPr lang="ru-RU"/>
            </a:p>
          </p:txBody>
        </p:sp>
        <p:sp>
          <p:nvSpPr>
            <p:cNvPr id="16392" name="Text Box 13"/>
            <p:cNvSpPr txBox="1">
              <a:spLocks noChangeArrowheads="1"/>
            </p:cNvSpPr>
            <p:nvPr/>
          </p:nvSpPr>
          <p:spPr bwMode="auto">
            <a:xfrm>
              <a:off x="3909" y="5249"/>
              <a:ext cx="1046" cy="4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1200">
                  <a:latin typeface="Calibri" pitchFamily="34" charset="0"/>
                </a:rPr>
                <a:t>Судебная власть</a:t>
              </a:r>
            </a:p>
            <a:p>
              <a:endParaRPr lang="ru-RU"/>
            </a:p>
          </p:txBody>
        </p:sp>
        <p:sp>
          <p:nvSpPr>
            <p:cNvPr id="16393" name="Text Box 14"/>
            <p:cNvSpPr txBox="1">
              <a:spLocks noChangeArrowheads="1"/>
            </p:cNvSpPr>
            <p:nvPr/>
          </p:nvSpPr>
          <p:spPr bwMode="auto">
            <a:xfrm>
              <a:off x="2354" y="6532"/>
              <a:ext cx="2403" cy="4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1400">
                  <a:latin typeface="Calibri" pitchFamily="34" charset="0"/>
                </a:rPr>
                <a:t>Исполнительная власть</a:t>
              </a:r>
            </a:p>
            <a:p>
              <a:endParaRPr lang="ru-RU"/>
            </a:p>
          </p:txBody>
        </p:sp>
        <p:sp>
          <p:nvSpPr>
            <p:cNvPr id="16394" name="Text Box 16"/>
            <p:cNvSpPr txBox="1">
              <a:spLocks noChangeArrowheads="1"/>
            </p:cNvSpPr>
            <p:nvPr/>
          </p:nvSpPr>
          <p:spPr bwMode="auto">
            <a:xfrm>
              <a:off x="2354" y="7217"/>
              <a:ext cx="2467" cy="4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1400">
                  <a:latin typeface="Calibri" pitchFamily="34" charset="0"/>
                </a:rPr>
                <a:t>Государственное управление </a:t>
              </a:r>
              <a:endParaRPr lang="ru-RU" sz="1400">
                <a:latin typeface="Times New Roman" pitchFamily="18" charset="0"/>
              </a:endParaRPr>
            </a:p>
            <a:p>
              <a:pPr algn="ctr">
                <a:spcAft>
                  <a:spcPts val="1000"/>
                </a:spcAft>
              </a:pPr>
              <a:r>
                <a:rPr lang="ru-RU" sz="1000">
                  <a:latin typeface="Calibri" pitchFamily="34" charset="0"/>
                </a:rPr>
                <a:t>(в узком смысле)</a:t>
              </a:r>
              <a:endParaRPr lang="ru-RU"/>
            </a:p>
          </p:txBody>
        </p:sp>
        <p:sp>
          <p:nvSpPr>
            <p:cNvPr id="16395" name="Text Box 17"/>
            <p:cNvSpPr txBox="1">
              <a:spLocks noChangeArrowheads="1"/>
            </p:cNvSpPr>
            <p:nvPr/>
          </p:nvSpPr>
          <p:spPr bwMode="auto">
            <a:xfrm>
              <a:off x="2354" y="7700"/>
              <a:ext cx="2467" cy="2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1400">
                  <a:latin typeface="Calibri" pitchFamily="34" charset="0"/>
                </a:rPr>
                <a:t>Управленческий процесс</a:t>
              </a:r>
              <a:endParaRPr lang="ru-RU" sz="1400"/>
            </a:p>
          </p:txBody>
        </p:sp>
        <p:sp>
          <p:nvSpPr>
            <p:cNvPr id="16396" name="Oval 19"/>
            <p:cNvSpPr>
              <a:spLocks noChangeArrowheads="1"/>
            </p:cNvSpPr>
            <p:nvPr/>
          </p:nvSpPr>
          <p:spPr bwMode="auto">
            <a:xfrm>
              <a:off x="1717" y="8333"/>
              <a:ext cx="3811" cy="11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7" name="AutoShape 20"/>
            <p:cNvSpPr>
              <a:spLocks noChangeArrowheads="1"/>
            </p:cNvSpPr>
            <p:nvPr/>
          </p:nvSpPr>
          <p:spPr bwMode="auto">
            <a:xfrm>
              <a:off x="3684" y="8593"/>
              <a:ext cx="1683" cy="635"/>
            </a:xfrm>
            <a:prstGeom prst="horizontalScroll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1400">
                  <a:latin typeface="Calibri" pitchFamily="34" charset="0"/>
                </a:rPr>
                <a:t>Позитивные формы правоприменения</a:t>
              </a:r>
              <a:endParaRPr lang="ru-RU" sz="1400"/>
            </a:p>
          </p:txBody>
        </p:sp>
        <p:sp>
          <p:nvSpPr>
            <p:cNvPr id="16398" name="AutoShape 21"/>
            <p:cNvSpPr>
              <a:spLocks noChangeArrowheads="1"/>
            </p:cNvSpPr>
            <p:nvPr/>
          </p:nvSpPr>
          <p:spPr bwMode="auto">
            <a:xfrm>
              <a:off x="1887" y="8743"/>
              <a:ext cx="1549" cy="349"/>
            </a:xfrm>
            <a:prstGeom prst="horizontalScroll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1400">
                  <a:latin typeface="Calibri" pitchFamily="34" charset="0"/>
                </a:rPr>
                <a:t>Правотворчество</a:t>
              </a:r>
              <a:endParaRPr lang="ru-RU" sz="1400"/>
            </a:p>
          </p:txBody>
        </p:sp>
        <p:sp>
          <p:nvSpPr>
            <p:cNvPr id="16399" name="Text Box 25"/>
            <p:cNvSpPr txBox="1">
              <a:spLocks noChangeArrowheads="1"/>
            </p:cNvSpPr>
            <p:nvPr/>
          </p:nvSpPr>
          <p:spPr bwMode="auto">
            <a:xfrm>
              <a:off x="2354" y="9852"/>
              <a:ext cx="2537" cy="558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1200">
                  <a:latin typeface="Calibri" pitchFamily="34" charset="0"/>
                </a:rPr>
                <a:t>Правоохранительные  формы</a:t>
              </a:r>
            </a:p>
            <a:p>
              <a:pPr algn="ctr">
                <a:spcAft>
                  <a:spcPts val="1000"/>
                </a:spcAft>
              </a:pPr>
              <a:r>
                <a:rPr lang="ru-RU" sz="1200">
                  <a:latin typeface="Calibri" pitchFamily="34" charset="0"/>
                </a:rPr>
                <a:t>правоприменения</a:t>
              </a:r>
              <a:endParaRPr lang="ru-RU" sz="1200"/>
            </a:p>
          </p:txBody>
        </p:sp>
        <p:sp>
          <p:nvSpPr>
            <p:cNvPr id="16400" name="Text Box 27"/>
            <p:cNvSpPr txBox="1">
              <a:spLocks noChangeArrowheads="1"/>
            </p:cNvSpPr>
            <p:nvPr/>
          </p:nvSpPr>
          <p:spPr bwMode="auto">
            <a:xfrm>
              <a:off x="3996" y="3357"/>
              <a:ext cx="1131" cy="4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600"/>
                </a:spcBef>
                <a:spcAft>
                  <a:spcPts val="1000"/>
                </a:spcAft>
              </a:pPr>
              <a:r>
                <a:rPr lang="ru-RU" sz="1400">
                  <a:latin typeface="Calibri" pitchFamily="34" charset="0"/>
                </a:rPr>
                <a:t>Государство</a:t>
              </a:r>
              <a:endParaRPr lang="ru-RU" sz="1400"/>
            </a:p>
          </p:txBody>
        </p:sp>
        <p:sp>
          <p:nvSpPr>
            <p:cNvPr id="16401" name="Text Box 31"/>
            <p:cNvSpPr txBox="1">
              <a:spLocks noChangeArrowheads="1"/>
            </p:cNvSpPr>
            <p:nvPr/>
          </p:nvSpPr>
          <p:spPr bwMode="auto">
            <a:xfrm>
              <a:off x="1716" y="5703"/>
              <a:ext cx="1529" cy="6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1000" u="sng">
                  <a:latin typeface="Calibri" pitchFamily="34" charset="0"/>
                </a:rPr>
                <a:t>Законотворчество</a:t>
              </a:r>
              <a:r>
                <a:rPr lang="ru-RU" sz="1000">
                  <a:latin typeface="Calibri" pitchFamily="34" charset="0"/>
                </a:rPr>
                <a:t>  Парламентский контроль</a:t>
              </a:r>
              <a:endParaRPr lang="ru-RU"/>
            </a:p>
          </p:txBody>
        </p:sp>
        <p:sp>
          <p:nvSpPr>
            <p:cNvPr id="16402" name="Rectangle 32"/>
            <p:cNvSpPr>
              <a:spLocks noChangeArrowheads="1"/>
            </p:cNvSpPr>
            <p:nvPr/>
          </p:nvSpPr>
          <p:spPr bwMode="auto">
            <a:xfrm>
              <a:off x="4955" y="2466"/>
              <a:ext cx="1130" cy="421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1400">
                  <a:latin typeface="Calibri" pitchFamily="34" charset="0"/>
                </a:rPr>
                <a:t>Общество</a:t>
              </a:r>
              <a:endParaRPr lang="ru-RU" sz="1400"/>
            </a:p>
          </p:txBody>
        </p:sp>
        <p:cxnSp>
          <p:nvCxnSpPr>
            <p:cNvPr id="16403" name="AutoShape 33"/>
            <p:cNvCxnSpPr>
              <a:cxnSpLocks noChangeShapeType="1"/>
              <a:stCxn id="16400" idx="3"/>
              <a:endCxn id="16389" idx="1"/>
            </p:cNvCxnSpPr>
            <p:nvPr/>
          </p:nvCxnSpPr>
          <p:spPr bwMode="auto">
            <a:xfrm>
              <a:off x="5127" y="3578"/>
              <a:ext cx="90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6404" name="AutoShape 34"/>
            <p:cNvCxnSpPr>
              <a:cxnSpLocks noChangeShapeType="1"/>
              <a:stCxn id="16400" idx="1"/>
              <a:endCxn id="40970" idx="0"/>
            </p:cNvCxnSpPr>
            <p:nvPr/>
          </p:nvCxnSpPr>
          <p:spPr bwMode="auto">
            <a:xfrm flipH="1">
              <a:off x="3427" y="3578"/>
              <a:ext cx="569" cy="4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6405" name="AutoShape 35"/>
            <p:cNvCxnSpPr>
              <a:cxnSpLocks noChangeShapeType="1"/>
              <a:stCxn id="40970" idx="2"/>
              <a:endCxn id="16391" idx="0"/>
            </p:cNvCxnSpPr>
            <p:nvPr/>
          </p:nvCxnSpPr>
          <p:spPr bwMode="auto">
            <a:xfrm flipH="1">
              <a:off x="2484" y="4837"/>
              <a:ext cx="943" cy="4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6406" name="AutoShape 37"/>
            <p:cNvCxnSpPr>
              <a:cxnSpLocks noChangeShapeType="1"/>
              <a:stCxn id="40970" idx="2"/>
              <a:endCxn id="16392" idx="1"/>
            </p:cNvCxnSpPr>
            <p:nvPr/>
          </p:nvCxnSpPr>
          <p:spPr bwMode="auto">
            <a:xfrm>
              <a:off x="3427" y="4837"/>
              <a:ext cx="482" cy="63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6407" name="AutoShape 39"/>
            <p:cNvCxnSpPr>
              <a:cxnSpLocks noChangeShapeType="1"/>
              <a:stCxn id="16393" idx="2"/>
              <a:endCxn id="16394" idx="0"/>
            </p:cNvCxnSpPr>
            <p:nvPr/>
          </p:nvCxnSpPr>
          <p:spPr bwMode="auto">
            <a:xfrm>
              <a:off x="3556" y="7003"/>
              <a:ext cx="32" cy="21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6408" name="AutoShape 41"/>
            <p:cNvCxnSpPr>
              <a:cxnSpLocks noChangeShapeType="1"/>
              <a:stCxn id="16395" idx="2"/>
              <a:endCxn id="16398" idx="0"/>
            </p:cNvCxnSpPr>
            <p:nvPr/>
          </p:nvCxnSpPr>
          <p:spPr bwMode="auto">
            <a:xfrm flipH="1">
              <a:off x="2662" y="7979"/>
              <a:ext cx="926" cy="80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6409" name="AutoShape 42"/>
            <p:cNvCxnSpPr>
              <a:cxnSpLocks noChangeShapeType="1"/>
              <a:stCxn id="16395" idx="2"/>
              <a:endCxn id="16397" idx="0"/>
            </p:cNvCxnSpPr>
            <p:nvPr/>
          </p:nvCxnSpPr>
          <p:spPr bwMode="auto">
            <a:xfrm>
              <a:off x="3588" y="7979"/>
              <a:ext cx="938" cy="6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6410" name="AutoShape 43"/>
            <p:cNvCxnSpPr>
              <a:cxnSpLocks noChangeShapeType="1"/>
              <a:stCxn id="16396" idx="4"/>
              <a:endCxn id="16399" idx="0"/>
            </p:cNvCxnSpPr>
            <p:nvPr/>
          </p:nvCxnSpPr>
          <p:spPr bwMode="auto">
            <a:xfrm>
              <a:off x="3623" y="9483"/>
              <a:ext cx="1" cy="36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6411" name="AutoShape 44"/>
            <p:cNvCxnSpPr>
              <a:cxnSpLocks noChangeShapeType="1"/>
              <a:stCxn id="16398" idx="3"/>
              <a:endCxn id="16397" idx="1"/>
            </p:cNvCxnSpPr>
            <p:nvPr/>
          </p:nvCxnSpPr>
          <p:spPr bwMode="auto">
            <a:xfrm flipV="1">
              <a:off x="3436" y="8910"/>
              <a:ext cx="248" cy="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6412" name="AutoShape 47"/>
            <p:cNvCxnSpPr>
              <a:cxnSpLocks noChangeShapeType="1"/>
              <a:stCxn id="16401" idx="1"/>
              <a:endCxn id="16396" idx="2"/>
            </p:cNvCxnSpPr>
            <p:nvPr/>
          </p:nvCxnSpPr>
          <p:spPr bwMode="auto">
            <a:xfrm rot="10800000" flipH="1" flipV="1">
              <a:off x="1716" y="6020"/>
              <a:ext cx="1" cy="2888"/>
            </a:xfrm>
            <a:prstGeom prst="bentConnector3">
              <a:avLst>
                <a:gd name="adj1" fmla="val -18000009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6413" name="AutoShape 49"/>
            <p:cNvCxnSpPr>
              <a:cxnSpLocks noChangeShapeType="1"/>
              <a:stCxn id="16402" idx="2"/>
              <a:endCxn id="16400" idx="0"/>
            </p:cNvCxnSpPr>
            <p:nvPr/>
          </p:nvCxnSpPr>
          <p:spPr bwMode="auto">
            <a:xfrm flipH="1">
              <a:off x="4561" y="2887"/>
              <a:ext cx="959" cy="4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6414" name="AutoShape 50"/>
            <p:cNvCxnSpPr>
              <a:cxnSpLocks noChangeShapeType="1"/>
              <a:stCxn id="16402" idx="2"/>
              <a:endCxn id="16389" idx="0"/>
            </p:cNvCxnSpPr>
            <p:nvPr/>
          </p:nvCxnSpPr>
          <p:spPr bwMode="auto">
            <a:xfrm>
              <a:off x="5520" y="2887"/>
              <a:ext cx="939" cy="4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16415" name="Text Box 54"/>
            <p:cNvSpPr txBox="1">
              <a:spLocks noChangeArrowheads="1"/>
            </p:cNvSpPr>
            <p:nvPr/>
          </p:nvSpPr>
          <p:spPr bwMode="auto">
            <a:xfrm>
              <a:off x="2131" y="12759"/>
              <a:ext cx="5506" cy="53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ru-RU" sz="1100">
                  <a:latin typeface="Calibri" pitchFamily="34" charset="0"/>
                </a:rPr>
                <a:t>Рисунок 1. Система административного процесса в современном Российском праве и государстве.</a:t>
              </a:r>
              <a:endParaRPr lang="ru-RU"/>
            </a:p>
          </p:txBody>
        </p:sp>
        <p:cxnSp>
          <p:nvCxnSpPr>
            <p:cNvPr id="16416" name="AutoShape 55"/>
            <p:cNvCxnSpPr>
              <a:cxnSpLocks noChangeShapeType="1"/>
              <a:stCxn id="40970" idx="2"/>
              <a:endCxn id="16393" idx="0"/>
            </p:cNvCxnSpPr>
            <p:nvPr/>
          </p:nvCxnSpPr>
          <p:spPr bwMode="auto">
            <a:xfrm>
              <a:off x="3427" y="4837"/>
              <a:ext cx="129" cy="16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6417" name="AutoShape 57"/>
            <p:cNvCxnSpPr>
              <a:cxnSpLocks noChangeShapeType="1"/>
              <a:stCxn id="16387" idx="3"/>
              <a:endCxn id="16394" idx="3"/>
            </p:cNvCxnSpPr>
            <p:nvPr/>
          </p:nvCxnSpPr>
          <p:spPr bwMode="auto">
            <a:xfrm flipH="1">
              <a:off x="4821" y="6023"/>
              <a:ext cx="134" cy="1436"/>
            </a:xfrm>
            <a:prstGeom prst="bentConnector3">
              <a:avLst>
                <a:gd name="adj1" fmla="val -210528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713788" cy="201612"/>
          </a:xfrm>
        </p:spPr>
        <p:txBody>
          <a:bodyPr/>
          <a:lstStyle/>
          <a:p>
            <a:endParaRPr lang="ru-RU" sz="40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04800"/>
            <a:ext cx="8713788" cy="6364288"/>
          </a:xfrm>
        </p:spPr>
        <p:txBody>
          <a:bodyPr/>
          <a:lstStyle/>
          <a:p>
            <a:r>
              <a:rPr lang="ru-RU" b="1" dirty="0" smtClean="0"/>
              <a:t>МЕТОДЫ УПРАВЛЕНИЯ </a:t>
            </a:r>
            <a:r>
              <a:rPr lang="ru-RU" dirty="0" smtClean="0"/>
              <a:t>- это способы и приемы властно-управляющего воздействия на социум и его отдельные сегменты в процессе реализации полномочий государства по упорядочению общественных отношений </a:t>
            </a:r>
          </a:p>
          <a:p>
            <a:r>
              <a:rPr lang="ru-RU" b="1" dirty="0" smtClean="0"/>
              <a:t>СРЕДСТВА ГOCУДAPCTBEHHOГO УПРАВЛЕНИЯ </a:t>
            </a:r>
            <a:r>
              <a:rPr lang="ru-RU" dirty="0" smtClean="0"/>
              <a:t>- арсенал инструментов и рычагов, с помощью которых государство и его структуры осуществляют свои управленческие функции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381000"/>
            <a:ext cx="88392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два универсальных способа воздействия на сознание и волю людей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убеждение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принуждение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Убеждение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вид социальной, целенаправленной деятельности, в результате которой идеи, ценности и установки, формируемые государством и обществом, становятся внутренними, личными идеями, установками и ценностями граждан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убеждения как элемент управленческого воздействия проявляется в психолого-педагогическом воздействии на волю и чувства субъектов (разъяснительные, воспитательные и поощрительные меры).</a:t>
            </a:r>
          </a:p>
          <a:p>
            <a:pPr algn="just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Принуждение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самостоятельный метод реализации исполнительной власти, который применяется в случаях предусмотренных действующим законодательством с целью принуждения субъекта административно-правового правоотношения к правомерному поведению, соблюдению предписаний, совершению либо воздержанию от совершения тех или иных действий.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751344"/>
            <a:ext cx="7924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Форма государственного управления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способ выражения сущности деятельности органов и должностных лиц, которые осуществляют управление.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конкретной формы исполнительной, управленческой деятельности определяется характером действий исполнительных органов по осуществлению возложенных на них функций: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формы - данные действия влекут за собой юридические последствия для субъектов административно-правовых отношений (возникновение у физических и юридических лиц субъективных юридических прав, правовых обременений, обретение или изменение правового статуса и т.д.)</a:t>
            </a:r>
          </a:p>
          <a:p>
            <a:pPr algn="just"/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Неправовые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нет.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83568" y="404664"/>
            <a:ext cx="7776864" cy="96928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формы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государственного управления классифицируются: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1268760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содержанию</a:t>
            </a:r>
          </a:p>
          <a:p>
            <a:pPr lvl="0" algn="just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Правотворческая                                            Правоприменительная</a:t>
            </a:r>
          </a:p>
          <a:p>
            <a:pPr algn="just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(</a:t>
            </a:r>
            <a:r>
              <a:rPr lang="ru-RU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правоустановительная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3131840" y="1556792"/>
            <a:ext cx="1512168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644008" y="1556792"/>
            <a:ext cx="936104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71665" y="2431711"/>
            <a:ext cx="4158655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Правотворческая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управленческая деятельность заключается в выработке правовых норм, их усовершенствовании, изменении и отмене, т.е. в издании нормативных актов управления.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253016" y="2431711"/>
            <a:ext cx="4838891" cy="418576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Правоприменительная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деятельность органов и должностных лиц, осуществляющих управление, заключается в действиях субъектов управления по подведению конкретного, имеющего юридическое значение факта, под соответствующую норму права с целью принятия индивидуального акта, т.е. разрешения на основе норм права конкретных управленческих дел (вопросов).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Правоприменительная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подразделяется на две формы: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регулятивную и правоохранительную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Регулятивная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право применения используется для разрешения индивидуальных конкретных управленческих дел и вопросов, для реализации прав и законных интересов граждан, государственных органов, предприятий, учреждений и организаций  и других субъектов административного права в сфере управления.</a:t>
            </a:r>
          </a:p>
          <a:p>
            <a:pPr algn="just"/>
            <a:r>
              <a:rPr lang="ru-RU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Правоохранительная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право применения направлена на охрану урегулированных юридическими нормами управленческих отношений и призвана обеспечить их неприкосновенность.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152400" y="533400"/>
            <a:ext cx="89916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Государственное управление </a:t>
            </a:r>
            <a:r>
              <a:rPr lang="ru-RU" sz="2800"/>
              <a:t>реализуется в следующих формах (видах) деятельности:</a:t>
            </a:r>
          </a:p>
          <a:p>
            <a:endParaRPr lang="ru-RU" sz="2800"/>
          </a:p>
          <a:p>
            <a:pPr>
              <a:buFontTx/>
              <a:buChar char="-"/>
            </a:pPr>
            <a:r>
              <a:rPr lang="ru-RU" sz="2800" b="1" i="1"/>
              <a:t>законодательная деятельность</a:t>
            </a:r>
            <a:r>
              <a:rPr lang="ru-RU" sz="2800"/>
              <a:t>, осуществляемая представительными органами государственной власти;</a:t>
            </a:r>
          </a:p>
          <a:p>
            <a:pPr>
              <a:buFontTx/>
              <a:buChar char="-"/>
            </a:pPr>
            <a:endParaRPr lang="ru-RU" sz="2800"/>
          </a:p>
          <a:p>
            <a:pPr>
              <a:buFontTx/>
              <a:buChar char="-"/>
            </a:pPr>
            <a:r>
              <a:rPr lang="ru-RU" sz="2800" b="1" i="1"/>
              <a:t>исполнительная деятельность</a:t>
            </a:r>
            <a:r>
              <a:rPr lang="ru-RU" sz="2800"/>
              <a:t>, </a:t>
            </a:r>
          </a:p>
          <a:p>
            <a:r>
              <a:rPr lang="ru-RU" sz="2800"/>
              <a:t>осуществляемая органами исполнительной власти;</a:t>
            </a:r>
          </a:p>
          <a:p>
            <a:endParaRPr lang="ru-RU" sz="2800"/>
          </a:p>
          <a:p>
            <a:r>
              <a:rPr lang="ru-RU" sz="2800"/>
              <a:t>- </a:t>
            </a:r>
            <a:r>
              <a:rPr lang="ru-RU" sz="2800" b="1" i="1"/>
              <a:t>правосудие</a:t>
            </a:r>
            <a:r>
              <a:rPr lang="ru-RU" sz="2800"/>
              <a:t>, осуществляемое системой судебной власти.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5888"/>
            <a:ext cx="8229600" cy="6742112"/>
          </a:xfrm>
        </p:spPr>
        <p:txBody>
          <a:bodyPr/>
          <a:lstStyle/>
          <a:p>
            <a:r>
              <a:rPr lang="ru-RU" sz="2400" b="1" smtClean="0"/>
              <a:t>ЗАКОН - управленческое решение в форме нормативного правового акта, принятого в особом порядке высшим законодательным (представительным) органом государственной власти либо непосредственным волеизъявлени-ем народа, обладающее высшей юридической силой и регулирующее наиболее важные, сложные и устойчивые общественные отношения </a:t>
            </a:r>
          </a:p>
          <a:p>
            <a:r>
              <a:rPr lang="ru-RU" sz="2400" b="1" smtClean="0"/>
              <a:t>УКАЗ - общеобязательное управленческое решение в форме нормативного правового акта президента страны или президента республики в составе РФ по наиболее важным вопросам общественной жизни, не урегулированных законом </a:t>
            </a:r>
          </a:p>
          <a:p>
            <a:r>
              <a:rPr lang="ru-RU" sz="2400" b="1" smtClean="0"/>
              <a:t>ПОСТАНОВЛЕНИЕ - правовой акт, принимаемый государственным органом (правительство, коллегия министерства и др.) по вопросам своей компетенции</a:t>
            </a:r>
            <a:r>
              <a:rPr lang="ru-RU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42875"/>
          </a:xfrm>
        </p:spPr>
        <p:txBody>
          <a:bodyPr/>
          <a:lstStyle/>
          <a:p>
            <a:endParaRPr lang="ru-RU" sz="3000" b="1" smtClean="0"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marL="0" lvl="1" indent="0">
              <a:buFontTx/>
              <a:buNone/>
            </a:pPr>
            <a:r>
              <a:rPr lang="ru-RU" sz="2000" b="1" smtClean="0"/>
              <a:t>ПРИКАЗ - акт управления, издаваемый руководителями министерств, служб и агентств, управлений и департаментов органов исполнительной власти, а также руководителями акционерных обществ, концернов, предприятий, учреждений и организаций </a:t>
            </a:r>
            <a:br>
              <a:rPr lang="ru-RU" sz="2000" b="1" smtClean="0"/>
            </a:br>
            <a:r>
              <a:rPr lang="ru-RU" sz="2000" b="1" smtClean="0"/>
              <a:t>РЕГЛАМЕНТ - совокупность правил и процедур, в соответствии с которыми разрабатываются, принимаются и реализуется управленческие решения </a:t>
            </a:r>
            <a:br>
              <a:rPr lang="ru-RU" sz="2000" b="1" smtClean="0"/>
            </a:br>
            <a:r>
              <a:rPr lang="ru-RU" sz="2000" b="1" smtClean="0"/>
              <a:t>ПРИНЯТИЕ УПРАВЛЕНЧЕСКОГО РЕШЕНИЯ - это логико-мыслительный и организационно-управленческий процесс, осуществляемый в пределах компетенции субъекта управления, результатом которого является определенным образом сформулированный (зафиксированный) проект каких-либо изменений в управляемой системе </a:t>
            </a:r>
            <a:br>
              <a:rPr lang="ru-RU" sz="2000" b="1" smtClean="0"/>
            </a:br>
            <a:r>
              <a:rPr lang="ru-RU" sz="2000" b="1" smtClean="0"/>
              <a:t>РЕАЛИЗАЦИЯ УПРАВЛЕНЧЕСКОГО РЕШЕНИЯ - процесс претворения в жизнь намеченных целей и задач, оценка полученных промежуточных и конечных результатов, внесение корректив в ход исполнения решения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13787" cy="6369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smtClean="0"/>
              <a:t>УПРАВЛЕНЧЕСКОЕ РЕШЕНИЕ - тем или иным способом зафиксированный выбор цели и способов ее достижения, установление, обязательное к исполнению. Это сознательно разработанная и принятая в установленном порядке программа действий, направленная на достижение поставленной цели </a:t>
            </a:r>
          </a:p>
          <a:p>
            <a:pPr>
              <a:lnSpc>
                <a:spcPct val="90000"/>
              </a:lnSpc>
            </a:pPr>
            <a:r>
              <a:rPr lang="ru-RU" sz="2400" b="1" smtClean="0"/>
              <a:t>КАЧЕСТВО УПРАВЛЕНЧЕСКОГО РЕШЕНИЯ - степень соответствия сформулированных в решении целей и путей их достижения тем реалиям, которые является результатом реализации данного решения </a:t>
            </a:r>
          </a:p>
          <a:p>
            <a:pPr>
              <a:lnSpc>
                <a:spcPct val="90000"/>
              </a:lnSpc>
            </a:pPr>
            <a:r>
              <a:rPr lang="ru-RU" sz="2400" b="1" smtClean="0"/>
              <a:t>ГОСУДАРСТВЕННОЕ УПРАВЛЕНЧЕСКОЕ РЕШЕНИЕ - идеальная модель будущего состояния той или иной социальной системы, посредством которой государство формулирует свое представление о содержании, форме, желательности и обязательности того или иного изменения</a:t>
            </a:r>
            <a:r>
              <a:rPr lang="ru-RU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6400" y="1600200"/>
            <a:ext cx="6324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</a:rPr>
              <a:t>Внедрение программного подхода в сфере государственного управления в Российской Федерации</a:t>
            </a:r>
            <a:endParaRPr lang="ru-RU" sz="3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10627377">
            <a:off x="6581723" y="6856811"/>
            <a:ext cx="2133600" cy="388169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1403350" y="115888"/>
            <a:ext cx="6624638" cy="504825"/>
          </a:xfrm>
        </p:spPr>
        <p:txBody>
          <a:bodyPr/>
          <a:lstStyle/>
          <a:p>
            <a:pPr algn="ctr"/>
            <a:r>
              <a:rPr sz="2000" smtClean="0">
                <a:solidFill>
                  <a:srgbClr val="000066"/>
                </a:solidFill>
                <a:latin typeface="Times New Roman" pitchFamily="18" charset="0"/>
              </a:rPr>
              <a:t>Что такое государственная программа</a:t>
            </a:r>
          </a:p>
        </p:txBody>
      </p:sp>
      <p:sp>
        <p:nvSpPr>
          <p:cNvPr id="17411" name="Прямоугольник 3"/>
          <p:cNvSpPr>
            <a:spLocks noChangeArrowheads="1"/>
          </p:cNvSpPr>
          <p:nvPr/>
        </p:nvSpPr>
        <p:spPr bwMode="auto">
          <a:xfrm>
            <a:off x="827088" y="1720850"/>
            <a:ext cx="7489825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/>
              <a:t>«</a:t>
            </a:r>
            <a:r>
              <a:rPr lang="ru-RU" sz="1800" b="1"/>
              <a:t>Государственной программой (ГП) </a:t>
            </a:r>
            <a:r>
              <a:rPr lang="ru-RU"/>
              <a:t>является система мероприятий (взаимоувязанных по задачам, срокам осуществления и ресурсам) и инструментов государственной политики, обеспечивающих в рамках реализации ключевых государственных функций достижение приоритетов и целей государственной политики в сфере социально-экономического развития и безопасности».</a:t>
            </a:r>
          </a:p>
        </p:txBody>
      </p:sp>
      <p:sp>
        <p:nvSpPr>
          <p:cNvPr id="17412" name="Прямоугольник 4"/>
          <p:cNvSpPr>
            <a:spLocks noChangeArrowheads="1"/>
          </p:cNvSpPr>
          <p:nvPr/>
        </p:nvSpPr>
        <p:spPr bwMode="auto">
          <a:xfrm>
            <a:off x="3059113" y="5373688"/>
            <a:ext cx="5508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/>
              <a:t>Постановление Правительства РФ от 2 августа 2010 г. №</a:t>
            </a:r>
            <a:r>
              <a:rPr lang="en-US"/>
              <a:t> </a:t>
            </a:r>
            <a:r>
              <a:rPr lang="ru-RU"/>
              <a:t>588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088" y="1125538"/>
            <a:ext cx="7345362" cy="1079500"/>
          </a:xfrm>
          <a:prstGeom prst="roundRect">
            <a:avLst/>
          </a:prstGeom>
          <a:solidFill>
            <a:schemeClr val="accent5">
              <a:lumMod val="50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144000" anchor="ctr" anchorCtr="1"/>
          <a:lstStyle/>
          <a:p>
            <a:pPr marL="180975" algn="ctr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Times New Roman" pitchFamily="18" charset="0"/>
              <a:buNone/>
              <a:defRPr/>
            </a:pPr>
            <a:r>
              <a:rPr lang="ru-RU" i="1" dirty="0"/>
              <a:t>Федеральный закон от 7 мая 2013 г. № 104-ФЗ «О внесении изменений в Бюджетный кодекс Российской Федерации в части совершенствования бюджетного процесса и в отдельные законодательные акты Российской Федерации» </a:t>
            </a:r>
            <a:r>
              <a:rPr lang="en-US" i="1" dirty="0"/>
              <a:t>(</a:t>
            </a:r>
            <a:r>
              <a:rPr lang="ru-RU" i="1" dirty="0"/>
              <a:t>«программный» бюджет и бюджетная классификация)</a:t>
            </a:r>
          </a:p>
        </p:txBody>
      </p:sp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900113" y="188913"/>
            <a:ext cx="7272337" cy="504825"/>
          </a:xfrm>
        </p:spPr>
        <p:txBody>
          <a:bodyPr/>
          <a:lstStyle/>
          <a:p>
            <a:pPr algn="ctr"/>
            <a:r>
              <a:rPr sz="2000" smtClean="0">
                <a:solidFill>
                  <a:srgbClr val="000066"/>
                </a:solidFill>
                <a:latin typeface="Times New Roman" pitchFamily="18" charset="0"/>
              </a:rPr>
              <a:t>Нормативно-правовая и методическая база для разработки государственных программ</a:t>
            </a:r>
            <a:r>
              <a:rPr lang="en-US" sz="200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sz="2000" smtClean="0">
                <a:solidFill>
                  <a:srgbClr val="000066"/>
                </a:solidFill>
                <a:latin typeface="Times New Roman" pitchFamily="18" charset="0"/>
              </a:rPr>
              <a:t>Российской Федерации </a:t>
            </a:r>
          </a:p>
        </p:txBody>
      </p:sp>
      <p:sp>
        <p:nvSpPr>
          <p:cNvPr id="18436" name="Прямоугольник 4"/>
          <p:cNvSpPr>
            <a:spLocks noChangeArrowheads="1"/>
          </p:cNvSpPr>
          <p:nvPr/>
        </p:nvSpPr>
        <p:spPr bwMode="auto">
          <a:xfrm>
            <a:off x="539750" y="2420938"/>
            <a:ext cx="7632700" cy="376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4988" algn="just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</a:pPr>
            <a:r>
              <a:rPr lang="ru-RU" b="1" dirty="0"/>
              <a:t>Порядок разработки, реализации и оценки эффективности государственных программ Российской Федерации</a:t>
            </a:r>
            <a:endParaRPr lang="ru-RU" dirty="0"/>
          </a:p>
          <a:p>
            <a:pPr marL="534988" algn="just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Times New Roman" pitchFamily="18" charset="0"/>
              <a:buNone/>
            </a:pPr>
            <a:r>
              <a:rPr lang="en-US" b="1" dirty="0"/>
              <a:t> </a:t>
            </a:r>
            <a:r>
              <a:rPr lang="en-US" dirty="0"/>
              <a:t>(</a:t>
            </a:r>
            <a:r>
              <a:rPr lang="ru-RU" dirty="0"/>
              <a:t>постановление Правительства РФ от 2 августа 2010 г. №</a:t>
            </a:r>
            <a:r>
              <a:rPr lang="en-US" dirty="0"/>
              <a:t> </a:t>
            </a:r>
            <a:r>
              <a:rPr lang="ru-RU" dirty="0"/>
              <a:t>588</a:t>
            </a:r>
            <a:r>
              <a:rPr lang="en-US" dirty="0"/>
              <a:t>)</a:t>
            </a:r>
          </a:p>
          <a:p>
            <a:pPr marL="534988" algn="just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Times New Roman" pitchFamily="18" charset="0"/>
              <a:buNone/>
            </a:pPr>
            <a:r>
              <a:rPr lang="ru-RU" dirty="0"/>
              <a:t> </a:t>
            </a:r>
          </a:p>
          <a:p>
            <a:pPr marL="534988" algn="just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Times New Roman" pitchFamily="18" charset="0"/>
              <a:buNone/>
            </a:pPr>
            <a:r>
              <a:rPr lang="ru-RU" b="1" dirty="0"/>
              <a:t>Перечень государственных программ Российской Федерации</a:t>
            </a:r>
            <a:r>
              <a:rPr lang="ru-RU" dirty="0"/>
              <a:t>                                         (распоряжение Правительства РФ от 11 ноября 2010 г. №1950-р)</a:t>
            </a:r>
          </a:p>
          <a:p>
            <a:pPr marL="534988" algn="just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Times New Roman" pitchFamily="18" charset="0"/>
              <a:buNone/>
            </a:pPr>
            <a:endParaRPr lang="ru-RU" b="1" dirty="0"/>
          </a:p>
          <a:p>
            <a:pPr marL="534988" algn="just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Times New Roman" pitchFamily="18" charset="0"/>
              <a:buNone/>
            </a:pPr>
            <a:r>
              <a:rPr lang="ru-RU" b="1" dirty="0"/>
              <a:t>Методические указания по разработке и реализации государственных программ Российской Федерации </a:t>
            </a:r>
          </a:p>
          <a:p>
            <a:pPr marL="534988" algn="just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Times New Roman" pitchFamily="18" charset="0"/>
              <a:buNone/>
            </a:pPr>
            <a:r>
              <a:rPr lang="en-US" dirty="0"/>
              <a:t>(</a:t>
            </a:r>
            <a:r>
              <a:rPr lang="ru-RU" dirty="0"/>
              <a:t>приказ Минэкономразвития России от 26 декабря 2012 г. № 817</a:t>
            </a:r>
            <a:r>
              <a:rPr lang="en-US" dirty="0"/>
              <a:t>)</a:t>
            </a:r>
            <a:endParaRPr lang="ru-RU" dirty="0"/>
          </a:p>
          <a:p>
            <a:pPr marL="534988" algn="just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Times New Roman" pitchFamily="18" charset="0"/>
              <a:buNone/>
            </a:pPr>
            <a:endParaRPr lang="ru-RU" dirty="0"/>
          </a:p>
          <a:p>
            <a:pPr marL="534988" algn="just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Times New Roman" pitchFamily="18" charset="0"/>
              <a:buNone/>
            </a:pPr>
            <a:r>
              <a:rPr lang="ru-RU" b="1" dirty="0"/>
              <a:t>Аналитическое распределение расходов федерального бюджета по государственным программам </a:t>
            </a:r>
            <a:r>
              <a:rPr lang="ru-RU" dirty="0"/>
              <a:t>(впервые сформировано в 2010 году при подготовке проекта ФЗ о федеральном бюджете на 2011-2013 годы).</a:t>
            </a:r>
          </a:p>
          <a:p>
            <a:pPr marL="534988" algn="just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Times New Roman" pitchFamily="18" charset="0"/>
              <a:buNone/>
            </a:pPr>
            <a:endParaRPr lang="ru-RU" sz="1800" i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9457" name="Заголовок 1"/>
          <p:cNvSpPr>
            <a:spLocks noGrp="1"/>
          </p:cNvSpPr>
          <p:nvPr>
            <p:ph type="ctrTitle"/>
          </p:nvPr>
        </p:nvSpPr>
        <p:spPr>
          <a:xfrm>
            <a:off x="1979613" y="115888"/>
            <a:ext cx="5040312" cy="504825"/>
          </a:xfrm>
        </p:spPr>
        <p:txBody>
          <a:bodyPr/>
          <a:lstStyle/>
          <a:p>
            <a:pPr algn="ctr"/>
            <a:r>
              <a:rPr sz="2000" smtClean="0">
                <a:solidFill>
                  <a:srgbClr val="000066"/>
                </a:solidFill>
                <a:latin typeface="Times New Roman" pitchFamily="18" charset="0"/>
              </a:rPr>
              <a:t>Государственные программы по сферам регулирования (примеры)</a:t>
            </a:r>
          </a:p>
        </p:txBody>
      </p:sp>
      <p:sp>
        <p:nvSpPr>
          <p:cNvPr id="3" name="Номер слайда 2"/>
          <p:cNvSpPr txBox="1">
            <a:spLocks noGrp="1"/>
          </p:cNvSpPr>
          <p:nvPr/>
        </p:nvSpPr>
        <p:spPr>
          <a:xfrm>
            <a:off x="6629400" y="624840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779838" y="2708275"/>
            <a:ext cx="1152525" cy="936625"/>
          </a:xfrm>
          <a:prstGeom prst="ellipse">
            <a:avLst/>
          </a:prstGeom>
          <a:solidFill>
            <a:schemeClr val="accent6">
              <a:lumMod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42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950" y="1196975"/>
            <a:ext cx="3168650" cy="2160588"/>
          </a:xfrm>
          <a:prstGeom prst="roundRect">
            <a:avLst/>
          </a:prstGeom>
          <a:solidFill>
            <a:srgbClr val="EAF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>
                <a:solidFill>
                  <a:schemeClr val="tx1"/>
                </a:solidFill>
              </a:rPr>
              <a:t>I</a:t>
            </a:r>
            <a:r>
              <a:rPr lang="ru-RU" sz="1400" b="1" u="sng" dirty="0">
                <a:solidFill>
                  <a:schemeClr val="tx1"/>
                </a:solidFill>
              </a:rPr>
              <a:t> Новое качество жизни (13 ГП)</a:t>
            </a: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1.Развитие здравоохранения </a:t>
            </a: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2. «Развитие образования» на 2013-2020 годы</a:t>
            </a: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3. Социальная поддержка граждан</a:t>
            </a: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4. «Доступная среда» на 2011-2015 годы</a:t>
            </a: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5. Обеспечение доступным и комфортным жильем и коммунальными услугами граждан РФ</a:t>
            </a: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6. Развитие пенсионной системы</a:t>
            </a: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7. Содействие занятости населения</a:t>
            </a: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8.Обеспечение общественного порядка и противодействие преступности</a:t>
            </a:r>
            <a:endParaRPr lang="en-US" sz="1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800" dirty="0">
                <a:solidFill>
                  <a:schemeClr val="tx1"/>
                </a:solidFill>
              </a:rPr>
              <a:t>……</a:t>
            </a:r>
          </a:p>
          <a:p>
            <a:pPr>
              <a:defRPr/>
            </a:pPr>
            <a:r>
              <a:rPr lang="en-US" sz="800" dirty="0">
                <a:solidFill>
                  <a:schemeClr val="tx1"/>
                </a:solidFill>
              </a:rPr>
              <a:t>……</a:t>
            </a:r>
          </a:p>
          <a:p>
            <a:pPr>
              <a:defRPr/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8625" y="1125538"/>
            <a:ext cx="3384550" cy="2159000"/>
          </a:xfrm>
          <a:prstGeom prst="roundRect">
            <a:avLst/>
          </a:prstGeom>
          <a:solidFill>
            <a:srgbClr val="EAF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>
                <a:solidFill>
                  <a:schemeClr val="tx1"/>
                </a:solidFill>
              </a:rPr>
              <a:t>V</a:t>
            </a:r>
            <a:r>
              <a:rPr lang="ru-RU" sz="1400" b="1" u="sng" dirty="0">
                <a:solidFill>
                  <a:schemeClr val="tx1"/>
                </a:solidFill>
              </a:rPr>
              <a:t> Эффективное государство (5 ГП)</a:t>
            </a: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38.Управление федеральным имуществом</a:t>
            </a: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39. Управление государственными финансами</a:t>
            </a: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40. Развитие финансовых и страховых рынков, создание международного финансового центра</a:t>
            </a: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41. Внешнеполитическая деятельность</a:t>
            </a: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42. Юстиция</a:t>
            </a:r>
          </a:p>
          <a:p>
            <a:pPr>
              <a:defRPr/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950" y="3644900"/>
            <a:ext cx="3168650" cy="2592388"/>
          </a:xfrm>
          <a:prstGeom prst="roundRect">
            <a:avLst/>
          </a:prstGeom>
          <a:solidFill>
            <a:srgbClr val="EAF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>
                <a:solidFill>
                  <a:schemeClr val="tx1"/>
                </a:solidFill>
              </a:rPr>
              <a:t>II</a:t>
            </a:r>
            <a:r>
              <a:rPr lang="ru-RU" sz="1400" b="1" u="sng" dirty="0">
                <a:solidFill>
                  <a:schemeClr val="tx1"/>
                </a:solidFill>
              </a:rPr>
              <a:t> Инновационное развитие и модернизация экономики (17 ГП)</a:t>
            </a: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14.Развитие науки и технологии</a:t>
            </a: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15.Экономическое развитие и инновационная экономика </a:t>
            </a: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….</a:t>
            </a: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21. Космическая деятельность России </a:t>
            </a: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….</a:t>
            </a: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24.Развитие транспортной системы</a:t>
            </a: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25. Государственная программа развития сельского хозяйства и регулирования рынков сельскохозяйственной продукции, сырья и продовольствия на 2013-2020 годы</a:t>
            </a:r>
          </a:p>
          <a:p>
            <a:pPr>
              <a:defRPr/>
            </a:pPr>
            <a:r>
              <a:rPr lang="ru-RU" sz="800" dirty="0">
                <a:solidFill>
                  <a:schemeClr val="tx1"/>
                </a:solidFill>
              </a:rPr>
              <a:t>…..</a:t>
            </a:r>
          </a:p>
          <a:p>
            <a:pPr>
              <a:defRPr/>
            </a:pPr>
            <a:r>
              <a:rPr lang="ru-RU" sz="800" dirty="0">
                <a:solidFill>
                  <a:schemeClr val="tx1"/>
                </a:solidFill>
              </a:rPr>
              <a:t>…..</a:t>
            </a:r>
          </a:p>
          <a:p>
            <a:pPr>
              <a:defRPr/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92500" y="3860800"/>
            <a:ext cx="1800225" cy="2232025"/>
          </a:xfrm>
          <a:prstGeom prst="roundRect">
            <a:avLst/>
          </a:prstGeom>
          <a:solidFill>
            <a:srgbClr val="EAF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>
                <a:solidFill>
                  <a:schemeClr val="tx1"/>
                </a:solidFill>
              </a:rPr>
              <a:t>III</a:t>
            </a:r>
            <a:r>
              <a:rPr lang="ru-RU" sz="1400" b="1" u="sng" dirty="0">
                <a:solidFill>
                  <a:schemeClr val="tx1"/>
                </a:solidFill>
              </a:rPr>
              <a:t> Обеспечение национальной безопасности</a:t>
            </a:r>
          </a:p>
          <a:p>
            <a:pPr algn="ctr">
              <a:defRPr/>
            </a:pPr>
            <a:r>
              <a:rPr lang="ru-RU" sz="1400" b="1" u="sng" dirty="0">
                <a:solidFill>
                  <a:schemeClr val="tx1"/>
                </a:solidFill>
              </a:rPr>
              <a:t> (2 ГП)</a:t>
            </a: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31.Обеспечение обороноспособности страны</a:t>
            </a: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32. Обеспечение государственной безопасности</a:t>
            </a:r>
          </a:p>
          <a:p>
            <a:pPr>
              <a:defRPr/>
            </a:pPr>
            <a:endParaRPr lang="ru-RU" sz="800" dirty="0">
              <a:solidFill>
                <a:schemeClr val="tx1"/>
              </a:solidFill>
            </a:endParaRPr>
          </a:p>
          <a:p>
            <a:pPr>
              <a:defRPr/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651500" y="3716338"/>
            <a:ext cx="3313113" cy="2520950"/>
          </a:xfrm>
          <a:prstGeom prst="roundRect">
            <a:avLst/>
          </a:prstGeom>
          <a:solidFill>
            <a:srgbClr val="EAF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>
                <a:solidFill>
                  <a:schemeClr val="tx1"/>
                </a:solidFill>
              </a:rPr>
              <a:t>IV</a:t>
            </a:r>
            <a:r>
              <a:rPr lang="ru-RU" sz="1400" b="1" u="sng" dirty="0">
                <a:solidFill>
                  <a:schemeClr val="tx1"/>
                </a:solidFill>
              </a:rPr>
              <a:t> Сбалансированное региональное развитие (5 ГП)</a:t>
            </a: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33. Региональная политика и федеративные отношения</a:t>
            </a: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….</a:t>
            </a: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36. Создание условий для эффективного и ответственного управления региональными и муниципальными финансами, повышения устойчивости бюджетов субъектов российской федерации</a:t>
            </a: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…..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3276600" y="3429000"/>
            <a:ext cx="503238" cy="287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3348038" y="2781300"/>
            <a:ext cx="360362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5003800" y="2781300"/>
            <a:ext cx="360363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859338" y="3429000"/>
            <a:ext cx="504825" cy="287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356100" y="3716338"/>
            <a:ext cx="0" cy="73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0" name="Text Box 18"/>
          <p:cNvSpPr txBox="1">
            <a:spLocks noChangeArrowheads="1"/>
          </p:cNvSpPr>
          <p:nvPr/>
        </p:nvSpPr>
        <p:spPr bwMode="auto">
          <a:xfrm>
            <a:off x="3276600" y="1989138"/>
            <a:ext cx="2232025" cy="581025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Всего государственных</a:t>
            </a:r>
          </a:p>
          <a:p>
            <a:pPr algn="ctr"/>
            <a:r>
              <a:rPr lang="ru-RU"/>
              <a:t>программ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ctrTitle"/>
          </p:nvPr>
        </p:nvSpPr>
        <p:spPr>
          <a:xfrm>
            <a:off x="2124075" y="0"/>
            <a:ext cx="5759450" cy="504825"/>
          </a:xfrm>
        </p:spPr>
        <p:txBody>
          <a:bodyPr/>
          <a:lstStyle/>
          <a:p>
            <a:r>
              <a:rPr sz="2000" smtClean="0">
                <a:solidFill>
                  <a:srgbClr val="000066"/>
                </a:solidFill>
                <a:latin typeface="Times New Roman" pitchFamily="18" charset="0"/>
              </a:rPr>
              <a:t>Структура государственной программы (1/2)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388" y="4419600"/>
            <a:ext cx="8640762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  <a:defRPr/>
            </a:pPr>
            <a:endParaRPr lang="ru-RU" sz="1200" dirty="0"/>
          </a:p>
          <a:p>
            <a:pPr marL="361950" indent="-180975">
              <a:buFont typeface="+mj-lt"/>
              <a:buAutoNum type="arabicPeriod" startAt="3"/>
              <a:defRPr/>
            </a:pPr>
            <a:r>
              <a:rPr lang="ru-RU" b="1" dirty="0"/>
              <a:t>Таблицы-приложения к текстовой части ГП</a:t>
            </a:r>
          </a:p>
          <a:p>
            <a:pPr marL="361950" indent="-180975">
              <a:buFont typeface="+mj-lt"/>
              <a:buAutoNum type="arabicPeriod" startAt="3"/>
              <a:defRPr/>
            </a:pPr>
            <a:r>
              <a:rPr lang="ru-RU" b="1" dirty="0"/>
              <a:t>Подпрограммы ГП и федеральные целевые программы (ФЦП) </a:t>
            </a:r>
            <a:r>
              <a:rPr lang="ru-RU" dirty="0"/>
              <a:t>(паспорт и текстовая часть)</a:t>
            </a:r>
          </a:p>
          <a:p>
            <a:pPr>
              <a:defRPr/>
            </a:pPr>
            <a:endParaRPr lang="ru-RU" sz="1400" i="1" dirty="0"/>
          </a:p>
          <a:p>
            <a:pPr>
              <a:defRPr/>
            </a:pPr>
            <a:r>
              <a:rPr lang="ru-RU" sz="1400" i="1" dirty="0"/>
              <a:t>+ обосновывающие материалы:</a:t>
            </a:r>
            <a:r>
              <a:rPr lang="ru-RU" sz="1400" dirty="0"/>
              <a:t>	</a:t>
            </a:r>
          </a:p>
          <a:p>
            <a:pPr>
              <a:buFont typeface="Times New Roman" pitchFamily="18" charset="0"/>
              <a:buChar char="–"/>
              <a:defRPr/>
            </a:pPr>
            <a:r>
              <a:rPr lang="ru-RU" sz="1400" dirty="0"/>
              <a:t>подробный план-график реализации </a:t>
            </a:r>
            <a:r>
              <a:rPr lang="ru-RU" sz="1400" dirty="0">
                <a:solidFill>
                  <a:srgbClr val="FF0000"/>
                </a:solidFill>
              </a:rPr>
              <a:t>на три года </a:t>
            </a:r>
            <a:r>
              <a:rPr lang="ru-RU" sz="1400" dirty="0"/>
              <a:t>+  план для контроля Правительством </a:t>
            </a:r>
            <a:r>
              <a:rPr lang="ru-RU" sz="1400" dirty="0">
                <a:solidFill>
                  <a:srgbClr val="FF0000"/>
                </a:solidFill>
              </a:rPr>
              <a:t>на три года</a:t>
            </a:r>
            <a:r>
              <a:rPr lang="ru-RU" sz="1400" dirty="0"/>
              <a:t>;</a:t>
            </a:r>
          </a:p>
          <a:p>
            <a:pPr>
              <a:buFont typeface="Times New Roman" pitchFamily="18" charset="0"/>
              <a:buChar char="–"/>
              <a:defRPr/>
            </a:pPr>
            <a:r>
              <a:rPr lang="ru-RU" sz="1400" dirty="0"/>
              <a:t>оценка планируемой эффективности.</a:t>
            </a:r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323850" y="981075"/>
            <a:ext cx="77041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AutoNum type="arabicPeriod"/>
            </a:pPr>
            <a:r>
              <a:rPr lang="ru-RU" b="1"/>
              <a:t>Паспорт ГП:</a:t>
            </a:r>
          </a:p>
          <a:p>
            <a:endParaRPr lang="ru-RU" b="1"/>
          </a:p>
        </p:txBody>
      </p:sp>
      <p:sp>
        <p:nvSpPr>
          <p:cNvPr id="7" name="TextBox 6"/>
          <p:cNvSpPr txBox="1"/>
          <p:nvPr/>
        </p:nvSpPr>
        <p:spPr>
          <a:xfrm>
            <a:off x="251520" y="1268760"/>
            <a:ext cx="8496944" cy="1015663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 marL="266700" lvl="1" indent="-85725">
              <a:buFont typeface="Arial" pitchFamily="34" charset="0"/>
              <a:buChar char="•"/>
              <a:defRPr/>
            </a:pPr>
            <a:r>
              <a:rPr lang="ru-RU" sz="1200" dirty="0"/>
              <a:t>Ответственный исполнитель,  соисполнители и участники программы</a:t>
            </a:r>
          </a:p>
          <a:p>
            <a:pPr marL="266700" lvl="1" indent="-85725">
              <a:buFont typeface="Arial" pitchFamily="34" charset="0"/>
              <a:buChar char="•"/>
              <a:defRPr/>
            </a:pPr>
            <a:r>
              <a:rPr lang="ru-RU" sz="1200" dirty="0"/>
              <a:t>Подпрограммы </a:t>
            </a:r>
          </a:p>
          <a:p>
            <a:pPr marL="266700" lvl="1" indent="-85725">
              <a:buFont typeface="Arial" pitchFamily="34" charset="0"/>
              <a:buChar char="•"/>
              <a:defRPr/>
            </a:pPr>
            <a:r>
              <a:rPr lang="ru-RU" sz="1200" dirty="0"/>
              <a:t>Программно-целевые инструменты;</a:t>
            </a:r>
          </a:p>
          <a:p>
            <a:pPr marL="266700" lvl="1" indent="-85725">
              <a:buFont typeface="Arial" pitchFamily="34" charset="0"/>
              <a:buChar char="•"/>
              <a:defRPr/>
            </a:pPr>
            <a:r>
              <a:rPr lang="ru-RU" sz="1200" dirty="0"/>
              <a:t>Цели программы;</a:t>
            </a:r>
          </a:p>
          <a:p>
            <a:pPr marL="361950" lvl="1" indent="-95250">
              <a:buFont typeface="Arial" pitchFamily="34" charset="0"/>
              <a:buChar char="•"/>
              <a:defRPr/>
            </a:pPr>
            <a:r>
              <a:rPr lang="ru-RU" sz="1200" dirty="0"/>
              <a:t>Задачи программы;</a:t>
            </a:r>
          </a:p>
          <a:p>
            <a:pPr marL="361950" lvl="1" indent="-95250">
              <a:buFont typeface="Arial" pitchFamily="34" charset="0"/>
              <a:buChar char="•"/>
              <a:defRPr/>
            </a:pPr>
            <a:r>
              <a:rPr lang="ru-RU" sz="1200" dirty="0"/>
              <a:t>Целевые индикаторы и показатели программы;</a:t>
            </a:r>
          </a:p>
          <a:p>
            <a:pPr marL="361950" lvl="1" indent="-95250">
              <a:buFont typeface="Arial" pitchFamily="34" charset="0"/>
              <a:buChar char="•"/>
              <a:defRPr/>
            </a:pPr>
            <a:r>
              <a:rPr lang="ru-RU" sz="1200" dirty="0"/>
              <a:t>Этапы и сроки реализации программы;</a:t>
            </a:r>
          </a:p>
          <a:p>
            <a:pPr marL="361950" lvl="1" indent="-95250">
              <a:buFont typeface="Arial" pitchFamily="34" charset="0"/>
              <a:buChar char="•"/>
              <a:defRPr/>
            </a:pPr>
            <a:r>
              <a:rPr lang="ru-RU" sz="1200" dirty="0"/>
              <a:t>Объемы бюджетных ассигнований;</a:t>
            </a:r>
          </a:p>
          <a:p>
            <a:pPr marL="361950" lvl="1" indent="-95250">
              <a:buFont typeface="Arial" pitchFamily="34" charset="0"/>
              <a:buChar char="•"/>
              <a:defRPr/>
            </a:pPr>
            <a:r>
              <a:rPr lang="ru-RU" sz="1200" dirty="0"/>
              <a:t>Ожидаемые результаты реализации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850" y="2276475"/>
            <a:ext cx="7704138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80975" indent="-180975">
              <a:buFont typeface="+mj-lt"/>
              <a:buAutoNum type="arabicPeriod" startAt="2"/>
              <a:defRPr/>
            </a:pPr>
            <a:r>
              <a:rPr lang="ru-RU" b="1" dirty="0"/>
              <a:t>Текстовая часть ГП</a:t>
            </a:r>
            <a:r>
              <a:rPr lang="ru-RU" dirty="0"/>
              <a:t> – описания разделов</a:t>
            </a:r>
          </a:p>
          <a:p>
            <a:pPr>
              <a:defRPr/>
            </a:pP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2636912"/>
            <a:ext cx="8640960" cy="1754326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 marL="266700" lvl="1" indent="-85725">
              <a:buFont typeface="Arial" pitchFamily="34" charset="0"/>
              <a:buChar char="•"/>
              <a:defRPr/>
            </a:pPr>
            <a:r>
              <a:rPr lang="ru-RU" sz="1200" dirty="0"/>
              <a:t>Общая характеристика сферы реализации ГП;</a:t>
            </a:r>
          </a:p>
          <a:p>
            <a:pPr marL="266700" lvl="1" indent="-85725">
              <a:buFont typeface="Arial" pitchFamily="34" charset="0"/>
              <a:buChar char="•"/>
              <a:defRPr/>
            </a:pPr>
            <a:r>
              <a:rPr lang="ru-RU" sz="1200" dirty="0"/>
              <a:t>Приоритеты государственной политики в сфере реализации ГП;</a:t>
            </a:r>
          </a:p>
          <a:p>
            <a:pPr marL="266700" lvl="1" indent="-85725">
              <a:buFont typeface="Arial" pitchFamily="34" charset="0"/>
              <a:buChar char="•"/>
              <a:defRPr/>
            </a:pPr>
            <a:r>
              <a:rPr lang="ru-RU" sz="1200" dirty="0"/>
              <a:t>Сведения о показателях и индикаторах ГП;</a:t>
            </a:r>
          </a:p>
          <a:p>
            <a:pPr marL="266700" lvl="1" indent="-85725">
              <a:buFont typeface="Arial" pitchFamily="34" charset="0"/>
              <a:buChar char="•"/>
              <a:defRPr/>
            </a:pPr>
            <a:r>
              <a:rPr lang="ru-RU" sz="1200" dirty="0"/>
              <a:t>Обобщенная характеристика основных мероприятий ГП, ведомственных целевых программ (ВЦП) и подпрограмм ГП (</a:t>
            </a:r>
            <a:r>
              <a:rPr lang="ru-RU" sz="1200" dirty="0" err="1"/>
              <a:t>пГП</a:t>
            </a:r>
            <a:r>
              <a:rPr lang="ru-RU" sz="1200" dirty="0"/>
              <a:t>);</a:t>
            </a:r>
          </a:p>
          <a:p>
            <a:pPr marL="266700" lvl="1" indent="-85725">
              <a:buFont typeface="Arial" pitchFamily="34" charset="0"/>
              <a:buChar char="•"/>
              <a:defRPr/>
            </a:pPr>
            <a:r>
              <a:rPr lang="ru-RU" sz="1200" dirty="0"/>
              <a:t>Обобщенная характеристика мер государственного регулирования;</a:t>
            </a:r>
          </a:p>
          <a:p>
            <a:pPr marL="266700" lvl="1" indent="-85725">
              <a:buFont typeface="Arial" pitchFamily="34" charset="0"/>
              <a:buChar char="•"/>
              <a:defRPr/>
            </a:pPr>
            <a:r>
              <a:rPr lang="ru-RU" sz="1200" dirty="0"/>
              <a:t>Прогноз сводных показателей ГЗ по этапам реализации ГП;</a:t>
            </a:r>
          </a:p>
          <a:p>
            <a:pPr marL="266700" lvl="1" indent="-85725">
              <a:buFont typeface="Arial" pitchFamily="34" charset="0"/>
              <a:buChar char="•"/>
              <a:defRPr/>
            </a:pPr>
            <a:r>
              <a:rPr lang="ru-RU" sz="1200" dirty="0"/>
              <a:t>Информация об участии государственных корпораций, АО с государственным участием, общественных, научных и иных организаций, внебюджетных фондов в реализации ГП;</a:t>
            </a:r>
          </a:p>
          <a:p>
            <a:pPr marL="266700" lvl="1" indent="-85725">
              <a:buFont typeface="Arial" pitchFamily="34" charset="0"/>
              <a:buChar char="•"/>
              <a:defRPr/>
            </a:pPr>
            <a:r>
              <a:rPr lang="ru-RU" sz="1200" dirty="0"/>
              <a:t>Обоснования объема финансовых ресурсов;</a:t>
            </a:r>
          </a:p>
          <a:p>
            <a:pPr marL="266700" lvl="1" indent="-85725">
              <a:buFont typeface="Arial" pitchFamily="34" charset="0"/>
              <a:buChar char="•"/>
              <a:defRPr/>
            </a:pPr>
            <a:r>
              <a:rPr lang="ru-RU" sz="1200" dirty="0"/>
              <a:t>Анализ рисков реализации ГП и описание мер управления рисками;</a:t>
            </a:r>
          </a:p>
          <a:p>
            <a:pPr marL="266700" lvl="1" indent="-85725">
              <a:buFont typeface="Arial" pitchFamily="34" charset="0"/>
              <a:buChar char="•"/>
              <a:defRPr/>
            </a:pPr>
            <a:r>
              <a:rPr lang="ru-RU" sz="1200" dirty="0"/>
              <a:t>Методика оценки эффективности ГП.</a:t>
            </a:r>
          </a:p>
          <a:p>
            <a:pPr marL="266700" lvl="1" indent="-85725">
              <a:buFont typeface="Arial" pitchFamily="34" charset="0"/>
              <a:buChar char="•"/>
              <a:defRPr/>
            </a:pPr>
            <a:endParaRPr lang="ru-RU" sz="1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000" smtClean="0">
                <a:solidFill>
                  <a:srgbClr val="000066"/>
                </a:solidFill>
                <a:latin typeface="Times New Roman" pitchFamily="18" charset="0"/>
              </a:rPr>
              <a:t>Структура государственной программы (2/2)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1619250" y="1557338"/>
          <a:ext cx="7192963" cy="4537075"/>
        </p:xfrm>
        <a:graphic>
          <a:graphicData uri="http://schemas.openxmlformats.org/presentationml/2006/ole">
            <p:oleObj spid="_x0000_s35842" name="Visio" r:id="rId3" imgW="4774454" imgH="2292715" progId="">
              <p:embed/>
            </p:oleObj>
          </a:graphicData>
        </a:graphic>
      </p:graphicFrame>
      <p:sp>
        <p:nvSpPr>
          <p:cNvPr id="1029" name="TextBox 5"/>
          <p:cNvSpPr txBox="1">
            <a:spLocks noChangeArrowheads="1"/>
          </p:cNvSpPr>
          <p:nvPr/>
        </p:nvSpPr>
        <p:spPr bwMode="auto">
          <a:xfrm>
            <a:off x="-468313" y="3141663"/>
            <a:ext cx="2733676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соисполнители </a:t>
            </a:r>
          </a:p>
        </p:txBody>
      </p:sp>
      <p:sp>
        <p:nvSpPr>
          <p:cNvPr id="1030" name="TextBox 5"/>
          <p:cNvSpPr txBox="1">
            <a:spLocks noChangeArrowheads="1"/>
          </p:cNvSpPr>
          <p:nvPr/>
        </p:nvSpPr>
        <p:spPr bwMode="auto">
          <a:xfrm>
            <a:off x="-130175" y="4370388"/>
            <a:ext cx="23066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участники </a:t>
            </a:r>
          </a:p>
        </p:txBody>
      </p:sp>
      <p:sp>
        <p:nvSpPr>
          <p:cNvPr id="8" name="Правая фигурная скобка 7"/>
          <p:cNvSpPr/>
          <p:nvPr/>
        </p:nvSpPr>
        <p:spPr>
          <a:xfrm flipH="1">
            <a:off x="1835150" y="2852738"/>
            <a:ext cx="304800" cy="97631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авая фигурная скобка 8"/>
          <p:cNvSpPr/>
          <p:nvPr/>
        </p:nvSpPr>
        <p:spPr>
          <a:xfrm flipH="1">
            <a:off x="1835150" y="4005263"/>
            <a:ext cx="304800" cy="97631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5288" y="2781300"/>
            <a:ext cx="8280400" cy="36036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Цели ГП должны обладать следующими свойствами: </a:t>
            </a:r>
          </a:p>
        </p:txBody>
      </p:sp>
      <p:sp>
        <p:nvSpPr>
          <p:cNvPr id="23554" name="Заголовок 1"/>
          <p:cNvSpPr>
            <a:spLocks noGrp="1"/>
          </p:cNvSpPr>
          <p:nvPr>
            <p:ph type="ctrTitle"/>
          </p:nvPr>
        </p:nvSpPr>
        <p:spPr>
          <a:xfrm>
            <a:off x="1331913" y="260350"/>
            <a:ext cx="6696075" cy="431800"/>
          </a:xfrm>
        </p:spPr>
        <p:txBody>
          <a:bodyPr/>
          <a:lstStyle/>
          <a:p>
            <a:pPr algn="ctr"/>
            <a:r>
              <a:rPr sz="2000" smtClean="0">
                <a:solidFill>
                  <a:srgbClr val="000066"/>
                </a:solidFill>
                <a:latin typeface="Times New Roman" pitchFamily="18" charset="0"/>
              </a:rPr>
              <a:t>Использование технологии </a:t>
            </a:r>
            <a:r>
              <a:rPr lang="en-US" sz="2000" smtClean="0">
                <a:solidFill>
                  <a:srgbClr val="000066"/>
                </a:solidFill>
                <a:latin typeface="Times New Roman" pitchFamily="18" charset="0"/>
              </a:rPr>
              <a:t>SMART </a:t>
            </a:r>
            <a:r>
              <a:rPr sz="2000" smtClean="0">
                <a:solidFill>
                  <a:srgbClr val="000066"/>
                </a:solidFill>
                <a:latin typeface="Times New Roman" pitchFamily="18" charset="0"/>
              </a:rPr>
              <a:t> и системы</a:t>
            </a:r>
            <a:r>
              <a:rPr lang="en-US" sz="2000" smtClean="0">
                <a:solidFill>
                  <a:srgbClr val="000066"/>
                </a:solidFill>
                <a:latin typeface="Times New Roman" pitchFamily="18" charset="0"/>
              </a:rPr>
              <a:t> KPI</a:t>
            </a:r>
            <a:r>
              <a:rPr sz="2000" smtClean="0">
                <a:solidFill>
                  <a:srgbClr val="000066"/>
                </a:solidFill>
                <a:latin typeface="Times New Roman" pitchFamily="18" charset="0"/>
              </a:rPr>
              <a:t>  </a:t>
            </a:r>
            <a:r>
              <a:rPr lang="en-US" sz="2000" smtClean="0">
                <a:solidFill>
                  <a:srgbClr val="000066"/>
                </a:solidFill>
                <a:latin typeface="Times New Roman" pitchFamily="18" charset="0"/>
              </a:rPr>
              <a:t/>
            </a:r>
            <a:br>
              <a:rPr lang="en-US" sz="2000" smtClean="0">
                <a:solidFill>
                  <a:srgbClr val="000066"/>
                </a:solidFill>
                <a:latin typeface="Times New Roman" pitchFamily="18" charset="0"/>
              </a:rPr>
            </a:br>
            <a:endParaRPr sz="200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" name="Номер слайда 2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4800" y="533400"/>
            <a:ext cx="4537075" cy="88534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/>
              <a:t>Технология </a:t>
            </a:r>
            <a:r>
              <a:rPr lang="en-US" b="1" dirty="0"/>
              <a:t>SMART </a:t>
            </a:r>
            <a:endParaRPr lang="ru-RU" b="1" dirty="0"/>
          </a:p>
          <a:p>
            <a:pPr algn="ctr">
              <a:defRPr/>
            </a:pPr>
            <a:r>
              <a:rPr lang="ru-RU" sz="1400" dirty="0"/>
              <a:t>задает критерии качества цели, которых необходимо придерживаться при </a:t>
            </a:r>
            <a:r>
              <a:rPr lang="ru-RU" sz="1400" dirty="0" err="1"/>
              <a:t>целеполагании</a:t>
            </a:r>
            <a:endParaRPr lang="ru-RU" sz="1400" dirty="0"/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611188" y="1752601"/>
            <a:ext cx="77057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/>
              <a:t>Цели ГП </a:t>
            </a:r>
            <a:r>
              <a:rPr lang="ru-RU" dirty="0"/>
              <a:t>должны соответствовать приоритетам государственной политики в сфере реализации ГП и определять конечные результаты реализации ГП (показатели </a:t>
            </a:r>
            <a:r>
              <a:rPr lang="en-US" dirty="0"/>
              <a:t>KPI)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23558" name="TextBox 5"/>
          <p:cNvSpPr txBox="1">
            <a:spLocks noChangeArrowheads="1"/>
          </p:cNvSpPr>
          <p:nvPr/>
        </p:nvSpPr>
        <p:spPr bwMode="auto">
          <a:xfrm>
            <a:off x="4859338" y="1773238"/>
            <a:ext cx="36004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 </a:t>
            </a:r>
          </a:p>
        </p:txBody>
      </p:sp>
      <p:graphicFrame>
        <p:nvGraphicFramePr>
          <p:cNvPr id="15" name="Схема 14"/>
          <p:cNvGraphicFramePr/>
          <p:nvPr/>
        </p:nvGraphicFramePr>
        <p:xfrm>
          <a:off x="395536" y="3140968"/>
          <a:ext cx="8280920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Стрелка вниз 13"/>
          <p:cNvSpPr/>
          <p:nvPr/>
        </p:nvSpPr>
        <p:spPr>
          <a:xfrm>
            <a:off x="1187450" y="4508500"/>
            <a:ext cx="1728788" cy="360363"/>
          </a:xfrm>
          <a:prstGeom prst="downArrow">
            <a:avLst/>
          </a:prstGeom>
          <a:solidFill>
            <a:srgbClr val="00B050">
              <a:alpha val="73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95288" y="5516563"/>
            <a:ext cx="3643312" cy="88534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/>
              <a:t>Система </a:t>
            </a:r>
            <a:r>
              <a:rPr lang="en-US" b="1" dirty="0"/>
              <a:t>KPI </a:t>
            </a:r>
            <a:endParaRPr lang="ru-RU" b="1" dirty="0"/>
          </a:p>
          <a:p>
            <a:pPr algn="ctr">
              <a:defRPr/>
            </a:pPr>
            <a:r>
              <a:rPr lang="ru-RU" sz="1400" dirty="0"/>
              <a:t>Определяет возможность достижения  и конечные результаты цели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4525" y="5257800"/>
            <a:ext cx="3024188" cy="10509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/>
              <a:t>Оценка результативности деятельности ФК</a:t>
            </a:r>
            <a:r>
              <a:rPr lang="en-US" b="1" dirty="0"/>
              <a:t> </a:t>
            </a:r>
            <a:endParaRPr lang="ru-RU" b="1" dirty="0"/>
          </a:p>
        </p:txBody>
      </p:sp>
      <p:sp>
        <p:nvSpPr>
          <p:cNvPr id="19" name="Стрелка вправо 18"/>
          <p:cNvSpPr/>
          <p:nvPr/>
        </p:nvSpPr>
        <p:spPr>
          <a:xfrm>
            <a:off x="3995738" y="5949950"/>
            <a:ext cx="1584325" cy="215900"/>
          </a:xfrm>
          <a:prstGeom prst="rightArrow">
            <a:avLst/>
          </a:prstGeom>
          <a:solidFill>
            <a:srgbClr val="00B050">
              <a:alpha val="8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564" name="TextBox 19"/>
          <p:cNvSpPr txBox="1">
            <a:spLocks noChangeArrowheads="1"/>
          </p:cNvSpPr>
          <p:nvPr/>
        </p:nvSpPr>
        <p:spPr bwMode="auto">
          <a:xfrm>
            <a:off x="3924300" y="5445125"/>
            <a:ext cx="172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Показатели </a:t>
            </a:r>
            <a:r>
              <a:rPr lang="en-US"/>
              <a:t>KPI</a:t>
            </a: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68313" y="762000"/>
            <a:ext cx="33416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66"/>
                </a:solidFill>
                <a:ea typeface="+mj-ea"/>
                <a:cs typeface="+mj-cs"/>
              </a:rPr>
              <a:t> </a:t>
            </a:r>
            <a:r>
              <a:rPr lang="ru-RU" sz="2000" b="1" dirty="0">
                <a:solidFill>
                  <a:srgbClr val="000066"/>
                </a:solidFill>
                <a:ea typeface="+mj-ea"/>
                <a:cs typeface="+mj-cs"/>
              </a:rPr>
              <a:t>Постановка целей ГП</a:t>
            </a:r>
            <a:endParaRPr lang="ru-RU" dirty="0"/>
          </a:p>
        </p:txBody>
      </p:sp>
      <p:sp>
        <p:nvSpPr>
          <p:cNvPr id="24" name="Правая круглая скобка 23"/>
          <p:cNvSpPr/>
          <p:nvPr/>
        </p:nvSpPr>
        <p:spPr>
          <a:xfrm rot="5400000">
            <a:off x="4500563" y="476250"/>
            <a:ext cx="71437" cy="7993063"/>
          </a:xfrm>
          <a:prstGeom prst="righ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39750" y="4941888"/>
            <a:ext cx="3498850" cy="400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66"/>
                </a:solidFill>
                <a:ea typeface="+mj-ea"/>
                <a:cs typeface="+mj-cs"/>
              </a:rPr>
              <a:t> </a:t>
            </a:r>
            <a:r>
              <a:rPr lang="ru-RU" sz="2000" b="1" dirty="0">
                <a:solidFill>
                  <a:srgbClr val="000066"/>
                </a:solidFill>
                <a:ea typeface="+mj-ea"/>
                <a:cs typeface="+mj-cs"/>
              </a:rPr>
              <a:t>Достижение целей ГП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dirty="0"/>
              <a:t>Все эти формы деятельности направлены на осуществление </a:t>
            </a:r>
            <a:r>
              <a:rPr lang="ru-RU" sz="2400" b="1" dirty="0"/>
              <a:t>единых целей и задач государства</a:t>
            </a:r>
            <a:r>
              <a:rPr lang="ru-RU" sz="2400" dirty="0"/>
              <a:t>. </a:t>
            </a:r>
          </a:p>
          <a:p>
            <a:pPr algn="just">
              <a:defRPr/>
            </a:pPr>
            <a:r>
              <a:rPr lang="ru-RU" sz="2400" dirty="0"/>
              <a:t>Статья 10 Конституции РФ устанавливает, что </a:t>
            </a:r>
            <a:r>
              <a:rPr lang="ru-RU" sz="2400" b="1" i="1" dirty="0"/>
              <a:t>государственная власть в России осуществляется на основе разделения на законодательную, исполнительную и судебную. </a:t>
            </a:r>
            <a:r>
              <a:rPr lang="ru-RU" sz="2400" dirty="0"/>
              <a:t>Органы законодательной, исполнительной и судебной власти самостоятельны. </a:t>
            </a:r>
          </a:p>
          <a:p>
            <a:pPr algn="just">
              <a:defRPr/>
            </a:pPr>
            <a:r>
              <a:rPr lang="ru-RU" sz="2400" dirty="0"/>
              <a:t>Статья 11 Конституции РФ гласит, что: </a:t>
            </a:r>
          </a:p>
          <a:p>
            <a:pPr marL="457200" indent="-457200" algn="just">
              <a:buFontTx/>
              <a:buAutoNum type="arabicParenR"/>
              <a:defRPr/>
            </a:pPr>
            <a:r>
              <a:rPr lang="ru-RU" sz="2400" dirty="0"/>
              <a:t>государственную власть в Российской Федерации осуществляют 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ru-RU" sz="2400" dirty="0"/>
              <a:t>Президент Российской Федерации 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ru-RU" sz="2400" dirty="0"/>
              <a:t>Федеральное Собрание (Совет Федерации и Государственная Дума) 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ru-RU" sz="2400" dirty="0"/>
              <a:t>Правительство Российской Федерации 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ru-RU" sz="2400" dirty="0"/>
              <a:t>суды Российской Федерации </a:t>
            </a:r>
          </a:p>
          <a:p>
            <a:pPr marL="457200" indent="-457200" algn="just">
              <a:buFontTx/>
              <a:buAutoNum type="arabicParenR"/>
              <a:defRPr/>
            </a:pPr>
            <a:r>
              <a:rPr lang="ru-RU" sz="2400" dirty="0"/>
              <a:t>государственную власть в субъектах Российской Федерации осуществляют образуемые ими органы государственной власти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7649" name="Заголовок 1"/>
          <p:cNvSpPr>
            <a:spLocks noGrp="1"/>
          </p:cNvSpPr>
          <p:nvPr>
            <p:ph type="ctrTitle"/>
          </p:nvPr>
        </p:nvSpPr>
        <p:spPr>
          <a:xfrm>
            <a:off x="2268538" y="115888"/>
            <a:ext cx="5759450" cy="45719"/>
          </a:xfrm>
        </p:spPr>
        <p:txBody>
          <a:bodyPr/>
          <a:lstStyle/>
          <a:p>
            <a:endParaRPr sz="200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250825" y="1219200"/>
            <a:ext cx="8713788" cy="5162550"/>
          </a:xfrm>
          <a:prstGeom prst="rect">
            <a:avLst/>
          </a:prstGeom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b="1" dirty="0">
                <a:latin typeface="+mn-lt"/>
              </a:rPr>
              <a:t>изменения порядка формирования федерального закона о федеральном бюджете </a:t>
            </a:r>
          </a:p>
          <a:p>
            <a:pPr marL="742950" lvl="1" indent="-285750" algn="just" eaLnBrk="0" hangingPunct="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ru-RU" dirty="0">
                <a:latin typeface="+mn-lt"/>
              </a:rPr>
              <a:t>уточнение объемов действующих расходных обязательств и принятие решений по новым расходным обязательствам исходя из планируемых результатов реализации государственных программ;</a:t>
            </a:r>
          </a:p>
          <a:p>
            <a:pPr marL="742950" lvl="1" indent="-285750" algn="just" eaLnBrk="0" hangingPunct="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ru-RU" dirty="0">
                <a:latin typeface="+mn-lt"/>
              </a:rPr>
              <a:t>усиление роли Бюджетной комиссии при принятии решений по уточнению действующих и принятию новых расходных обязательств;</a:t>
            </a:r>
          </a:p>
          <a:p>
            <a:pPr marL="742950" lvl="1" indent="-285750" algn="just" eaLnBrk="0" hangingPunct="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ru-RU" dirty="0">
                <a:latin typeface="+mn-lt"/>
              </a:rPr>
              <a:t>доведение предельных объемов по ответственным исполнителям государственных программ (не по главным распорядителям средств федерального бюджета);</a:t>
            </a:r>
          </a:p>
          <a:p>
            <a:pPr marL="742950" lvl="1" indent="-285750" algn="just" eaLnBrk="0" hangingPunct="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ru-RU" dirty="0">
                <a:latin typeface="+mn-lt"/>
              </a:rPr>
              <a:t>безусловный учет параметров долгосрочного прогноза бюджетной системы (предельных объемов на реализацию государственных программ)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b="1" dirty="0">
                <a:latin typeface="+mn-lt"/>
              </a:rPr>
              <a:t>обсуждение параметров государственных программ в Государственной Думе при рассмотрении проекта закона о бюджете 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ru-RU" sz="1400" dirty="0">
              <a:latin typeface="+mn-lt"/>
            </a:endParaRPr>
          </a:p>
        </p:txBody>
      </p:sp>
      <p:sp>
        <p:nvSpPr>
          <p:cNvPr id="27652" name="Прямоугольник 4"/>
          <p:cNvSpPr>
            <a:spLocks noChangeArrowheads="1"/>
          </p:cNvSpPr>
          <p:nvPr/>
        </p:nvSpPr>
        <p:spPr bwMode="auto">
          <a:xfrm>
            <a:off x="468313" y="6958013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000" dirty="0"/>
          </a:p>
          <a:p>
            <a:endParaRPr lang="ru-RU" dirty="0"/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808038" y="381001"/>
            <a:ext cx="7620000" cy="462087"/>
          </a:xfrm>
          <a:prstGeom prst="rect">
            <a:avLst/>
          </a:prstGeom>
          <a:solidFill>
            <a:srgbClr val="DBD0DE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rgbClr val="000066"/>
                </a:solidFill>
              </a:rPr>
              <a:t>Госпрограмма - основа составления проекта бюджета на 2014год и плановый период </a:t>
            </a:r>
            <a:r>
              <a:rPr lang="ru-RU" sz="2000" b="1" dirty="0" smtClean="0">
                <a:solidFill>
                  <a:srgbClr val="000066"/>
                </a:solidFill>
              </a:rPr>
              <a:t>2015-2016 </a:t>
            </a:r>
            <a:r>
              <a:rPr lang="ru-RU" sz="2000" b="1" dirty="0">
                <a:solidFill>
                  <a:srgbClr val="000066"/>
                </a:solidFill>
              </a:rPr>
              <a:t>гг..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sz="2000" smtClean="0">
                <a:solidFill>
                  <a:srgbClr val="000066"/>
                </a:solidFill>
                <a:latin typeface="Times New Roman" pitchFamily="18" charset="0"/>
              </a:rPr>
              <a:t>Предпосылки успешной реализации программного подхода в деятельности ФОИВ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</a:rPr>
              <a:t>Эффективная и адаптивная к изменениям внешней среды система </a:t>
            </a:r>
            <a:r>
              <a:rPr lang="ru-RU" sz="2000" dirty="0" err="1" smtClean="0">
                <a:latin typeface="Times New Roman" pitchFamily="18" charset="0"/>
              </a:rPr>
              <a:t>стратегирования</a:t>
            </a:r>
            <a:r>
              <a:rPr lang="ru-RU" sz="2000" dirty="0" smtClean="0">
                <a:latin typeface="Times New Roman" pitchFamily="18" charset="0"/>
              </a:rPr>
              <a:t> и </a:t>
            </a:r>
            <a:r>
              <a:rPr lang="ru-RU" sz="2000" dirty="0" err="1" smtClean="0">
                <a:latin typeface="Times New Roman" pitchFamily="18" charset="0"/>
              </a:rPr>
              <a:t>декомпозирования</a:t>
            </a:r>
            <a:r>
              <a:rPr lang="ru-RU" sz="2000" dirty="0" smtClean="0">
                <a:latin typeface="Times New Roman" pitchFamily="18" charset="0"/>
              </a:rPr>
              <a:t> целей и задач</a:t>
            </a:r>
          </a:p>
          <a:p>
            <a:pPr>
              <a:buFontTx/>
              <a:buNone/>
            </a:pPr>
            <a:endParaRPr lang="ru-RU" sz="2000" dirty="0" smtClean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ru-RU" sz="2000" dirty="0" smtClean="0">
                <a:latin typeface="Times New Roman" pitchFamily="18" charset="0"/>
              </a:rPr>
              <a:t>-    Модель «обратной связи»</a:t>
            </a:r>
          </a:p>
          <a:p>
            <a:pPr>
              <a:buFontTx/>
              <a:buNone/>
            </a:pPr>
            <a:endParaRPr lang="ru-RU" sz="2000" dirty="0" smtClean="0"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</a:rPr>
              <a:t>Успешно функционирующая система внутреннего контроля и аудита</a:t>
            </a:r>
          </a:p>
          <a:p>
            <a:pPr>
              <a:buFontTx/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</a:rPr>
              <a:t>Система моральной и материальной мотивации, основанная на </a:t>
            </a:r>
            <a:r>
              <a:rPr lang="en-US" sz="2000" dirty="0" smtClean="0">
                <a:latin typeface="Times New Roman" pitchFamily="18" charset="0"/>
              </a:rPr>
              <a:t>KPI</a:t>
            </a:r>
          </a:p>
          <a:p>
            <a:pPr>
              <a:buFontTx/>
              <a:buNone/>
            </a:pPr>
            <a:endParaRPr lang="ru-RU" sz="2000" dirty="0" smtClean="0"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</a:rPr>
              <a:t>Управленческий учет и нормирование ресурсов</a:t>
            </a:r>
          </a:p>
          <a:p>
            <a:pPr>
              <a:buFontTx/>
              <a:buNone/>
            </a:pPr>
            <a:endParaRPr lang="ru-RU" sz="2000" dirty="0" smtClean="0">
              <a:latin typeface="Times New Roman" pitchFamily="18" charset="0"/>
            </a:endParaRPr>
          </a:p>
          <a:p>
            <a:pPr>
              <a:buFontTx/>
              <a:buNone/>
            </a:pPr>
            <a:endParaRPr lang="ru-RU" sz="2000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3555" name="Rectangle 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00125" y="3000375"/>
            <a:ext cx="7453313" cy="855663"/>
          </a:xfrm>
        </p:spPr>
        <p:txBody>
          <a:bodyPr lIns="91429" tIns="45715" rIns="91429" bIns="45715">
            <a:normAutofit fontScale="77500" lnSpcReduction="20000"/>
          </a:bodyPr>
          <a:lstStyle/>
          <a:p>
            <a:pPr algn="ctr" eaLnBrk="1" hangingPunct="1">
              <a:buFontTx/>
              <a:buNone/>
              <a:defRPr/>
            </a:pPr>
            <a:r>
              <a:rPr lang="ru-RU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sp>
        <p:nvSpPr>
          <p:cNvPr id="30722" name="Номер слайда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ru-RU" sz="1400">
              <a:latin typeface="Arial" charset="0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0726" name="TextBox 6"/>
          <p:cNvSpPr txBox="1">
            <a:spLocks noChangeArrowheads="1"/>
          </p:cNvSpPr>
          <p:nvPr/>
        </p:nvSpPr>
        <p:spPr bwMode="auto">
          <a:xfrm>
            <a:off x="1285875" y="4071938"/>
            <a:ext cx="36535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dirty="0">
                <a:latin typeface="Arial" charset="0"/>
              </a:rPr>
              <a:t>Контакты</a:t>
            </a:r>
            <a:r>
              <a:rPr lang="en-US" sz="1800" dirty="0">
                <a:latin typeface="Arial" charset="0"/>
              </a:rPr>
              <a:t>:</a:t>
            </a:r>
            <a:endParaRPr lang="ru-RU" sz="1800" dirty="0">
              <a:latin typeface="Arial" charset="0"/>
            </a:endParaRPr>
          </a:p>
          <a:p>
            <a:r>
              <a:rPr lang="ru-RU" sz="1800" b="1" dirty="0" smtClean="0">
                <a:latin typeface="Arial" charset="0"/>
              </a:rPr>
              <a:t>Лапина Марина Афанасьевна</a:t>
            </a:r>
            <a:endParaRPr lang="ru-RU" sz="1800" b="1" dirty="0">
              <a:latin typeface="Arial" charset="0"/>
            </a:endParaRPr>
          </a:p>
          <a:p>
            <a:r>
              <a:rPr lang="en-US" sz="1800" dirty="0">
                <a:latin typeface="Arial" charset="0"/>
              </a:rPr>
              <a:t>E-mail: </a:t>
            </a:r>
            <a:r>
              <a:rPr lang="en-US" sz="1800" b="1" dirty="0" smtClean="0">
                <a:latin typeface="Arial" charset="0"/>
              </a:rPr>
              <a:t>LapinaMarina@inbox.ru</a:t>
            </a:r>
            <a:endParaRPr lang="ru-RU" sz="1800" b="1" dirty="0">
              <a:latin typeface="Arial" charset="0"/>
            </a:endParaRPr>
          </a:p>
        </p:txBody>
      </p:sp>
      <p:pic>
        <p:nvPicPr>
          <p:cNvPr id="37890" name="Picture 2" descr="Логотип Финуниверситет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33400"/>
            <a:ext cx="6553200" cy="18288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0" y="304800"/>
            <a:ext cx="91440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Государственное управление </a:t>
            </a:r>
            <a:r>
              <a:rPr lang="ru-RU" sz="3200"/>
              <a:t>(в узком смысле слова) - это деятельность государства исполнительно-распорядительного характера или административная деятельность, осуществляемая главным образом органами исполнительной власти как на уровне Российской Федерации, так и ее субъектов. Такое понимание государственного управления основано на ст. ст. 10, 77, 78, 110 - 117 Конституции Российской Федерации и других законодательных актах.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304800" y="304800"/>
            <a:ext cx="861060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 dirty="0"/>
              <a:t>Цель государственного управления </a:t>
            </a:r>
            <a:r>
              <a:rPr lang="ru-RU" sz="2800" dirty="0"/>
              <a:t>определяется сущностью, понятием, а именно - совершенствование системы управления, изменение ее качественных характеристик, которые, в свою очередь, призваны обеспечить оптимальную организацию, реализацию руководства процессами, происходящими в отношениях субъекта и объекта управления. </a:t>
            </a:r>
          </a:p>
          <a:p>
            <a:pPr algn="just"/>
            <a:r>
              <a:rPr lang="ru-RU" sz="2800" dirty="0"/>
              <a:t>Цели - это то, на что направлена деятельность органов государственного </a:t>
            </a:r>
            <a:r>
              <a:rPr lang="ru-RU" sz="2800" dirty="0" smtClean="0"/>
              <a:t>управления:</a:t>
            </a:r>
            <a:endParaRPr lang="ru-RU" sz="2800" dirty="0"/>
          </a:p>
          <a:p>
            <a:pPr algn="just"/>
            <a:r>
              <a:rPr lang="ru-RU" sz="2800" dirty="0"/>
              <a:t>«Смысл и цели нормального государства состоят в том, чтобы благоприятствовать материальному и духовному развитию своего </a:t>
            </a:r>
            <a:r>
              <a:rPr lang="ru-RU" sz="2800" dirty="0" smtClean="0"/>
              <a:t>народа» </a:t>
            </a:r>
            <a:r>
              <a:rPr lang="ru-RU" sz="2800" i="1" dirty="0"/>
              <a:t>(Г.В. </a:t>
            </a:r>
            <a:r>
              <a:rPr lang="ru-RU" sz="2800" i="1" dirty="0" err="1"/>
              <a:t>Атаманчук</a:t>
            </a:r>
            <a:r>
              <a:rPr lang="ru-RU" sz="2800" i="1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0" descr="ПРЕЗИДЕНТ РОССИЙСКОЙ ФЕДЕРАЦ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28600"/>
            <a:ext cx="1085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21" descr="ФЕДЕРАЛЬНЫЕ ОРГАНЫ ИСПОЛНИТЕЛЬНОЙ ВЛАСТИ РОССИ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066800"/>
            <a:ext cx="11049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22" descr="ФЕДЕРАЛЬНОЕ СОБРАНИЕ РОССИ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1143000"/>
            <a:ext cx="1085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23" descr="СУДЕБНАЯ ВЛАСТЬ РОСС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1143000"/>
            <a:ext cx="10668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24" descr="http://www.gov.ru/main/img/blank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525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25" descr="http://www.gov.ru/main/img/blank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6667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26" descr="СОВЕТ БЕЗОПАСНОСТИ РОССИИ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43800" y="1295400"/>
            <a:ext cx="10287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27" descr="http://www.gov.ru/main/img/blank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6667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28" descr="ЦЕНТРАЛЬНАЯ ИЗБИРАТЕЛЬНАЯ КОМИССИЯ РОССИИ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43000" y="2514600"/>
            <a:ext cx="9429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29" descr="http://www.gov.ru/main/img/blank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6667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30" descr="СЧЕТНАЯ ПАЛАТА РОССИИ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19400" y="2667000"/>
            <a:ext cx="9429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31" descr="http://www.gov.ru/main/img/blank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6667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Picture 32" descr="ГЕНЕРАЛЬНАЯ ПРОКУРАТУРА РОССИЙСКОЙ ФЕДЕРАЦИИ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953000" y="2590800"/>
            <a:ext cx="9429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3" name="Picture 33" descr="http://www.gov.ru/main/img/blank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6667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4" name="Picture 34" descr="УПОЛНОМОЧЕННЫЙ ПО ПРАВАМ ЧЕЛОВЕКА В РОССИЙСКОЙ ФЕДЕРАЦИИ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705600" y="2590800"/>
            <a:ext cx="10477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5" name="Picture 36" descr="РЕГИОНАЛЬНЫЕ ОРГАНЫ ГОСУДАРСТВЕННОЙ ВЛАСТИ РОССИИ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133600" y="4191000"/>
            <a:ext cx="3810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990600" y="457200"/>
            <a:ext cx="76962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Законодательная (представительная) власть </a:t>
            </a:r>
            <a:r>
              <a:rPr lang="ru-RU" sz="3600"/>
              <a:t>формулирует общие нормы (правила) организации государственной жизни </a:t>
            </a:r>
          </a:p>
          <a:p>
            <a:endParaRPr lang="ru-RU" sz="3600" b="1"/>
          </a:p>
          <a:p>
            <a:r>
              <a:rPr lang="ru-RU" sz="3600" b="1"/>
              <a:t>Исполнительная власть </a:t>
            </a:r>
            <a:r>
              <a:rPr lang="ru-RU" sz="3600"/>
              <a:t>обеспечивает  исполнение законов. </a:t>
            </a:r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3348038" y="1196975"/>
            <a:ext cx="2736850" cy="10128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tIns="118800"/>
          <a:lstStyle/>
          <a:p>
            <a:pPr algn="ctr"/>
            <a:r>
              <a:rPr lang="ru-RU" b="1">
                <a:ea typeface="Times New Roman" pitchFamily="18" charset="0"/>
                <a:cs typeface="Arial" charset="0"/>
              </a:rPr>
              <a:t>Органы </a:t>
            </a:r>
          </a:p>
          <a:p>
            <a:pPr algn="ctr"/>
            <a:r>
              <a:rPr lang="ru-RU" b="1">
                <a:ea typeface="Times New Roman" pitchFamily="18" charset="0"/>
                <a:cs typeface="Arial" charset="0"/>
              </a:rPr>
              <a:t>исполнительной власти</a:t>
            </a: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250825" y="1196975"/>
            <a:ext cx="2808288" cy="10128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tIns="118800"/>
          <a:lstStyle/>
          <a:p>
            <a:pPr algn="ctr"/>
            <a:r>
              <a:rPr lang="ru-RU" b="1">
                <a:ea typeface="Times New Roman" pitchFamily="18" charset="0"/>
                <a:cs typeface="Arial" charset="0"/>
              </a:rPr>
              <a:t>Органы законодательной власти</a:t>
            </a:r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6700838" y="1185863"/>
            <a:ext cx="2192337" cy="947737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tIns="118800" anchor="ctr"/>
          <a:lstStyle/>
          <a:p>
            <a:pPr algn="ctr"/>
            <a:r>
              <a:rPr lang="ru-RU" b="1">
                <a:ea typeface="Times New Roman" pitchFamily="18" charset="0"/>
                <a:cs typeface="Arial" charset="0"/>
              </a:rPr>
              <a:t>Органы </a:t>
            </a:r>
          </a:p>
          <a:p>
            <a:pPr algn="ctr"/>
            <a:r>
              <a:rPr lang="ru-RU" b="1">
                <a:ea typeface="Times New Roman" pitchFamily="18" charset="0"/>
                <a:cs typeface="Arial" charset="0"/>
              </a:rPr>
              <a:t>судебной</a:t>
            </a:r>
            <a:r>
              <a:rPr lang="en-US" b="1">
                <a:ea typeface="Times New Roman" pitchFamily="18" charset="0"/>
                <a:cs typeface="Arial" charset="0"/>
              </a:rPr>
              <a:t> </a:t>
            </a:r>
            <a:r>
              <a:rPr lang="ru-RU" b="1">
                <a:ea typeface="Times New Roman" pitchFamily="18" charset="0"/>
                <a:cs typeface="Arial" charset="0"/>
              </a:rPr>
              <a:t>власти</a:t>
            </a:r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179388" y="2743200"/>
            <a:ext cx="2754312" cy="533400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500" b="1">
                <a:ea typeface="Times New Roman" pitchFamily="18" charset="0"/>
                <a:cs typeface="Arial" charset="0"/>
              </a:rPr>
              <a:t>Федеральное Собрание РФ</a:t>
            </a:r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179388" y="3276600"/>
            <a:ext cx="2754312" cy="1066800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600" b="1">
                <a:ea typeface="Times New Roman" pitchFamily="18" charset="0"/>
                <a:cs typeface="Arial" charset="0"/>
              </a:rPr>
              <a:t>Законодательные </a:t>
            </a:r>
          </a:p>
          <a:p>
            <a:pPr algn="ctr"/>
            <a:r>
              <a:rPr lang="ru-RU" sz="1600" b="1">
                <a:ea typeface="Times New Roman" pitchFamily="18" charset="0"/>
                <a:cs typeface="Arial" charset="0"/>
              </a:rPr>
              <a:t>(представительные) органы субъектов РФ</a:t>
            </a:r>
          </a:p>
        </p:txBody>
      </p:sp>
      <p:sp>
        <p:nvSpPr>
          <p:cNvPr id="9223" name="Rectangle 10"/>
          <p:cNvSpPr>
            <a:spLocks noChangeArrowheads="1"/>
          </p:cNvSpPr>
          <p:nvPr/>
        </p:nvSpPr>
        <p:spPr bwMode="auto">
          <a:xfrm>
            <a:off x="179388" y="4343400"/>
            <a:ext cx="2754312" cy="46038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1600" b="1">
              <a:ea typeface="Times New Roman" pitchFamily="18" charset="0"/>
              <a:cs typeface="Arial" charset="0"/>
            </a:endParaRPr>
          </a:p>
        </p:txBody>
      </p:sp>
      <p:sp>
        <p:nvSpPr>
          <p:cNvPr id="9224" name="Rectangle 11"/>
          <p:cNvSpPr>
            <a:spLocks noChangeArrowheads="1"/>
          </p:cNvSpPr>
          <p:nvPr/>
        </p:nvSpPr>
        <p:spPr bwMode="auto">
          <a:xfrm>
            <a:off x="3132138" y="2743200"/>
            <a:ext cx="3022600" cy="914400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500" b="1" u="sng">
                <a:ea typeface="Times New Roman" pitchFamily="18" charset="0"/>
                <a:cs typeface="Arial" charset="0"/>
              </a:rPr>
              <a:t>Правительство РФ</a:t>
            </a:r>
          </a:p>
        </p:txBody>
      </p:sp>
      <p:sp>
        <p:nvSpPr>
          <p:cNvPr id="9225" name="Rectangle 12"/>
          <p:cNvSpPr>
            <a:spLocks noChangeArrowheads="1"/>
          </p:cNvSpPr>
          <p:nvPr/>
        </p:nvSpPr>
        <p:spPr bwMode="auto">
          <a:xfrm>
            <a:off x="3132138" y="3810000"/>
            <a:ext cx="3022600" cy="1219200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600" b="1">
                <a:ea typeface="Times New Roman" pitchFamily="18" charset="0"/>
                <a:cs typeface="Arial" charset="0"/>
              </a:rPr>
              <a:t>Правительства, админи</a:t>
            </a:r>
            <a:r>
              <a:rPr lang="ru-RU" sz="1600" b="1" u="sng">
                <a:ea typeface="Times New Roman" pitchFamily="18" charset="0"/>
                <a:cs typeface="Arial" charset="0"/>
              </a:rPr>
              <a:t>-страции в субъектах РФ</a:t>
            </a:r>
          </a:p>
          <a:p>
            <a:pPr algn="ctr"/>
            <a:endParaRPr lang="ru-RU" sz="1500" b="1">
              <a:ea typeface="Times New Roman" pitchFamily="18" charset="0"/>
              <a:cs typeface="Arial" charset="0"/>
            </a:endParaRPr>
          </a:p>
        </p:txBody>
      </p:sp>
      <p:sp>
        <p:nvSpPr>
          <p:cNvPr id="9226" name="Rectangle 13"/>
          <p:cNvSpPr>
            <a:spLocks noChangeArrowheads="1"/>
          </p:cNvSpPr>
          <p:nvPr/>
        </p:nvSpPr>
        <p:spPr bwMode="auto">
          <a:xfrm>
            <a:off x="3132138" y="4343400"/>
            <a:ext cx="3022600" cy="685800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1500" b="1">
              <a:ea typeface="Times New Roman" pitchFamily="18" charset="0"/>
              <a:cs typeface="Arial" charset="0"/>
            </a:endParaRPr>
          </a:p>
        </p:txBody>
      </p:sp>
      <p:sp>
        <p:nvSpPr>
          <p:cNvPr id="9227" name="Rectangle 14"/>
          <p:cNvSpPr>
            <a:spLocks noChangeArrowheads="1"/>
          </p:cNvSpPr>
          <p:nvPr/>
        </p:nvSpPr>
        <p:spPr bwMode="auto">
          <a:xfrm>
            <a:off x="3132138" y="6858000"/>
            <a:ext cx="3022600" cy="304800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1500" b="1">
              <a:ea typeface="Times New Roman" pitchFamily="18" charset="0"/>
              <a:cs typeface="Arial" charset="0"/>
            </a:endParaRPr>
          </a:p>
        </p:txBody>
      </p:sp>
      <p:sp>
        <p:nvSpPr>
          <p:cNvPr id="9228" name="Rectangle 16"/>
          <p:cNvSpPr>
            <a:spLocks noChangeArrowheads="1"/>
          </p:cNvSpPr>
          <p:nvPr/>
        </p:nvSpPr>
        <p:spPr bwMode="auto">
          <a:xfrm>
            <a:off x="6516688" y="2209800"/>
            <a:ext cx="2519362" cy="457200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500" b="1">
                <a:ea typeface="Times New Roman" pitchFamily="18" charset="0"/>
                <a:cs typeface="Arial" charset="0"/>
              </a:rPr>
              <a:t>Конституционный суд РФ</a:t>
            </a:r>
          </a:p>
        </p:txBody>
      </p:sp>
      <p:sp>
        <p:nvSpPr>
          <p:cNvPr id="9229" name="Rectangle 17"/>
          <p:cNvSpPr>
            <a:spLocks noChangeArrowheads="1"/>
          </p:cNvSpPr>
          <p:nvPr/>
        </p:nvSpPr>
        <p:spPr bwMode="auto">
          <a:xfrm>
            <a:off x="6477000" y="2743200"/>
            <a:ext cx="2514600" cy="381000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500" b="1">
                <a:ea typeface="Times New Roman" pitchFamily="18" charset="0"/>
                <a:cs typeface="Arial" charset="0"/>
              </a:rPr>
              <a:t>Верховный суд РФ</a:t>
            </a:r>
          </a:p>
        </p:txBody>
      </p:sp>
      <p:sp>
        <p:nvSpPr>
          <p:cNvPr id="9230" name="Rectangle 18"/>
          <p:cNvSpPr>
            <a:spLocks noChangeArrowheads="1"/>
          </p:cNvSpPr>
          <p:nvPr/>
        </p:nvSpPr>
        <p:spPr bwMode="auto">
          <a:xfrm>
            <a:off x="6477000" y="3124200"/>
            <a:ext cx="2519363" cy="542925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500" b="1">
                <a:ea typeface="Times New Roman" pitchFamily="18" charset="0"/>
                <a:cs typeface="Arial" charset="0"/>
              </a:rPr>
              <a:t>Верховные суды </a:t>
            </a:r>
          </a:p>
          <a:p>
            <a:pPr algn="ctr"/>
            <a:r>
              <a:rPr lang="ru-RU" sz="1500" b="1">
                <a:ea typeface="Times New Roman" pitchFamily="18" charset="0"/>
                <a:cs typeface="Arial" charset="0"/>
              </a:rPr>
              <a:t>субъектов РФ</a:t>
            </a:r>
          </a:p>
        </p:txBody>
      </p:sp>
      <p:sp>
        <p:nvSpPr>
          <p:cNvPr id="9231" name="Rectangle 19"/>
          <p:cNvSpPr>
            <a:spLocks noChangeArrowheads="1"/>
          </p:cNvSpPr>
          <p:nvPr/>
        </p:nvSpPr>
        <p:spPr bwMode="auto">
          <a:xfrm>
            <a:off x="6516688" y="3657600"/>
            <a:ext cx="2519362" cy="327025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500" b="1">
                <a:ea typeface="Times New Roman" pitchFamily="18" charset="0"/>
                <a:cs typeface="Arial" charset="0"/>
              </a:rPr>
              <a:t>Районные суды</a:t>
            </a:r>
          </a:p>
        </p:txBody>
      </p:sp>
      <p:sp>
        <p:nvSpPr>
          <p:cNvPr id="9232" name="Rectangle 21"/>
          <p:cNvSpPr>
            <a:spLocks noChangeArrowheads="1"/>
          </p:cNvSpPr>
          <p:nvPr/>
        </p:nvSpPr>
        <p:spPr bwMode="auto">
          <a:xfrm>
            <a:off x="6516688" y="4221163"/>
            <a:ext cx="2519362" cy="503237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500" b="1">
                <a:ea typeface="Times New Roman" pitchFamily="18" charset="0"/>
                <a:cs typeface="Arial" charset="0"/>
              </a:rPr>
              <a:t>Высший арбитражный</a:t>
            </a:r>
          </a:p>
          <a:p>
            <a:pPr algn="ctr"/>
            <a:r>
              <a:rPr lang="ru-RU" sz="1500" b="1">
                <a:ea typeface="Times New Roman" pitchFamily="18" charset="0"/>
                <a:cs typeface="Arial" charset="0"/>
              </a:rPr>
              <a:t>суд РФ</a:t>
            </a:r>
          </a:p>
        </p:txBody>
      </p:sp>
      <p:sp>
        <p:nvSpPr>
          <p:cNvPr id="9233" name="Rectangle 22"/>
          <p:cNvSpPr>
            <a:spLocks noChangeArrowheads="1"/>
          </p:cNvSpPr>
          <p:nvPr/>
        </p:nvSpPr>
        <p:spPr bwMode="auto">
          <a:xfrm>
            <a:off x="6516688" y="4724400"/>
            <a:ext cx="2519362" cy="542925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500" b="1">
                <a:ea typeface="Times New Roman" pitchFamily="18" charset="0"/>
                <a:cs typeface="Arial" charset="0"/>
              </a:rPr>
              <a:t>Арбитражные суды</a:t>
            </a:r>
          </a:p>
          <a:p>
            <a:pPr algn="ctr"/>
            <a:r>
              <a:rPr lang="ru-RU" sz="1500" b="1">
                <a:ea typeface="Times New Roman" pitchFamily="18" charset="0"/>
                <a:cs typeface="Arial" charset="0"/>
              </a:rPr>
              <a:t>субъектов РФ</a:t>
            </a:r>
          </a:p>
        </p:txBody>
      </p:sp>
      <p:sp>
        <p:nvSpPr>
          <p:cNvPr id="9234" name="Rectangle 23"/>
          <p:cNvSpPr>
            <a:spLocks noChangeArrowheads="1"/>
          </p:cNvSpPr>
          <p:nvPr/>
        </p:nvSpPr>
        <p:spPr bwMode="auto">
          <a:xfrm>
            <a:off x="2627313" y="188913"/>
            <a:ext cx="4176712" cy="760412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tIns="118800"/>
          <a:lstStyle/>
          <a:p>
            <a:pPr algn="ctr"/>
            <a:r>
              <a:rPr lang="ru-RU" b="1">
                <a:ea typeface="Times New Roman" pitchFamily="18" charset="0"/>
                <a:cs typeface="Arial" charset="0"/>
              </a:rPr>
              <a:t>СИСТЕМА ОРГАНОВ</a:t>
            </a:r>
          </a:p>
          <a:p>
            <a:pPr algn="ctr"/>
            <a:r>
              <a:rPr lang="ru-RU" b="1">
                <a:ea typeface="Times New Roman" pitchFamily="18" charset="0"/>
                <a:cs typeface="Arial" charset="0"/>
              </a:rPr>
              <a:t>ГОСУДАРСТВЕННОЙ ВЛАСТИ</a:t>
            </a:r>
          </a:p>
        </p:txBody>
      </p:sp>
      <p:sp>
        <p:nvSpPr>
          <p:cNvPr id="9235" name="Line 24"/>
          <p:cNvSpPr>
            <a:spLocks noChangeShapeType="1"/>
          </p:cNvSpPr>
          <p:nvPr/>
        </p:nvSpPr>
        <p:spPr bwMode="auto">
          <a:xfrm flipH="1">
            <a:off x="4643438" y="949325"/>
            <a:ext cx="4762" cy="24765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6" name="Line 25"/>
          <p:cNvSpPr>
            <a:spLocks noChangeShapeType="1"/>
          </p:cNvSpPr>
          <p:nvPr/>
        </p:nvSpPr>
        <p:spPr bwMode="auto">
          <a:xfrm flipH="1">
            <a:off x="2484438" y="949325"/>
            <a:ext cx="930275" cy="24765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7" name="Line 26"/>
          <p:cNvSpPr>
            <a:spLocks noChangeShapeType="1"/>
          </p:cNvSpPr>
          <p:nvPr/>
        </p:nvSpPr>
        <p:spPr bwMode="auto">
          <a:xfrm>
            <a:off x="6018213" y="949325"/>
            <a:ext cx="1362075" cy="24765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8" name="Line 28"/>
          <p:cNvSpPr>
            <a:spLocks noChangeShapeType="1"/>
          </p:cNvSpPr>
          <p:nvPr/>
        </p:nvSpPr>
        <p:spPr bwMode="auto">
          <a:xfrm>
            <a:off x="4648200" y="2209800"/>
            <a:ext cx="0" cy="542925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9" name="Line 29"/>
          <p:cNvSpPr>
            <a:spLocks noChangeShapeType="1"/>
          </p:cNvSpPr>
          <p:nvPr/>
        </p:nvSpPr>
        <p:spPr bwMode="auto">
          <a:xfrm>
            <a:off x="7731125" y="2144713"/>
            <a:ext cx="0" cy="217487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0" name="Line 30"/>
          <p:cNvSpPr>
            <a:spLocks noChangeShapeType="1"/>
          </p:cNvSpPr>
          <p:nvPr/>
        </p:nvSpPr>
        <p:spPr bwMode="auto">
          <a:xfrm>
            <a:off x="6292850" y="1711325"/>
            <a:ext cx="7938" cy="4238625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1" name="Line 31"/>
          <p:cNvSpPr>
            <a:spLocks noChangeShapeType="1"/>
          </p:cNvSpPr>
          <p:nvPr/>
        </p:nvSpPr>
        <p:spPr bwMode="auto">
          <a:xfrm>
            <a:off x="6429375" y="1819275"/>
            <a:ext cx="0" cy="163195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2" name="Line 32"/>
          <p:cNvSpPr>
            <a:spLocks noChangeShapeType="1"/>
          </p:cNvSpPr>
          <p:nvPr/>
        </p:nvSpPr>
        <p:spPr bwMode="auto">
          <a:xfrm>
            <a:off x="6429375" y="1819275"/>
            <a:ext cx="274638" cy="1588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3" name="Line 33"/>
          <p:cNvSpPr>
            <a:spLocks noChangeShapeType="1"/>
          </p:cNvSpPr>
          <p:nvPr/>
        </p:nvSpPr>
        <p:spPr bwMode="auto">
          <a:xfrm>
            <a:off x="6292850" y="1711325"/>
            <a:ext cx="411163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4" name="Line 34"/>
          <p:cNvSpPr>
            <a:spLocks noChangeShapeType="1"/>
          </p:cNvSpPr>
          <p:nvPr/>
        </p:nvSpPr>
        <p:spPr bwMode="auto">
          <a:xfrm>
            <a:off x="6429375" y="3451225"/>
            <a:ext cx="136525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5" name="Line 35"/>
          <p:cNvSpPr>
            <a:spLocks noChangeShapeType="1"/>
          </p:cNvSpPr>
          <p:nvPr/>
        </p:nvSpPr>
        <p:spPr bwMode="auto">
          <a:xfrm>
            <a:off x="6292850" y="4652963"/>
            <a:ext cx="2730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6" name="Line 35"/>
          <p:cNvSpPr>
            <a:spLocks noChangeShapeType="1"/>
          </p:cNvSpPr>
          <p:nvPr/>
        </p:nvSpPr>
        <p:spPr bwMode="auto">
          <a:xfrm>
            <a:off x="6300788" y="5949950"/>
            <a:ext cx="2730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7" name="Rectangle 22"/>
          <p:cNvSpPr>
            <a:spLocks noChangeArrowheads="1"/>
          </p:cNvSpPr>
          <p:nvPr/>
        </p:nvSpPr>
        <p:spPr bwMode="auto">
          <a:xfrm>
            <a:off x="6516688" y="5445125"/>
            <a:ext cx="2519362" cy="1079500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500" b="1">
                <a:cs typeface="Arial" charset="0"/>
              </a:rPr>
              <a:t>С</a:t>
            </a:r>
            <a:r>
              <a:rPr lang="ru-RU" sz="1500" b="1">
                <a:ea typeface="Times New Roman" pitchFamily="18" charset="0"/>
                <a:cs typeface="Arial" charset="0"/>
              </a:rPr>
              <a:t>уды</a:t>
            </a:r>
            <a:r>
              <a:rPr lang="ru-RU" sz="1500" b="1">
                <a:cs typeface="Arial" charset="0"/>
              </a:rPr>
              <a:t> </a:t>
            </a:r>
            <a:r>
              <a:rPr lang="ru-RU" sz="1500" b="1">
                <a:cs typeface="Times New Roman" pitchFamily="18" charset="0"/>
              </a:rPr>
              <a:t>субъектов РФ</a:t>
            </a:r>
            <a:endParaRPr lang="ru-RU" sz="1500" b="1">
              <a:cs typeface="Arial" charset="0"/>
            </a:endParaRPr>
          </a:p>
          <a:p>
            <a:pPr>
              <a:buFontTx/>
              <a:buChar char="-"/>
            </a:pPr>
            <a:r>
              <a:rPr lang="ru-RU" sz="1500">
                <a:latin typeface="Times New Roman" pitchFamily="18" charset="0"/>
                <a:cs typeface="Arial" charset="0"/>
              </a:rPr>
              <a:t>Конституционные   </a:t>
            </a:r>
          </a:p>
          <a:p>
            <a:r>
              <a:rPr lang="ru-RU" sz="1500">
                <a:latin typeface="Times New Roman" pitchFamily="18" charset="0"/>
                <a:cs typeface="Arial" charset="0"/>
              </a:rPr>
              <a:t>           (уставные) суды</a:t>
            </a:r>
          </a:p>
          <a:p>
            <a:r>
              <a:rPr lang="ru-RU" sz="1500">
                <a:latin typeface="Times New Roman" pitchFamily="18" charset="0"/>
                <a:cs typeface="Arial" charset="0"/>
              </a:rPr>
              <a:t>- Мировые судьи</a:t>
            </a:r>
          </a:p>
        </p:txBody>
      </p:sp>
      <p:sp>
        <p:nvSpPr>
          <p:cNvPr id="9248" name="Line 28"/>
          <p:cNvSpPr>
            <a:spLocks noChangeShapeType="1"/>
          </p:cNvSpPr>
          <p:nvPr/>
        </p:nvSpPr>
        <p:spPr bwMode="auto">
          <a:xfrm>
            <a:off x="1600200" y="2209800"/>
            <a:ext cx="0" cy="542925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9" name="Прямоугольник 35"/>
          <p:cNvSpPr>
            <a:spLocks noChangeArrowheads="1"/>
          </p:cNvSpPr>
          <p:nvPr/>
        </p:nvSpPr>
        <p:spPr bwMode="auto">
          <a:xfrm>
            <a:off x="3124200" y="3124200"/>
            <a:ext cx="2971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5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Федеральные министерства, службы и агентства</a:t>
            </a:r>
          </a:p>
          <a:p>
            <a:pPr algn="ctr"/>
            <a:endParaRPr lang="ru-RU" sz="1500" b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9250" name="Прямоугольник 37"/>
          <p:cNvSpPr>
            <a:spLocks noChangeArrowheads="1"/>
          </p:cNvSpPr>
          <p:nvPr/>
        </p:nvSpPr>
        <p:spPr bwMode="auto">
          <a:xfrm>
            <a:off x="3200400" y="4495800"/>
            <a:ext cx="29718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5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Органы исполнительной власти субъектов РФ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468313" y="333375"/>
            <a:ext cx="3671887" cy="792163"/>
          </a:xfrm>
          <a:prstGeom prst="roundRect">
            <a:avLst>
              <a:gd name="adj" fmla="val 16667"/>
            </a:avLst>
          </a:prstGeom>
          <a:noFill/>
          <a:ln w="3175" cap="rnd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Совет Федерации </a:t>
            </a:r>
          </a:p>
          <a:p>
            <a:pPr algn="ctr"/>
            <a:r>
              <a:rPr lang="ru-RU" sz="1600" b="1"/>
              <a:t>Федерального Собрания РФ</a:t>
            </a: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468313" y="1341438"/>
            <a:ext cx="3671887" cy="719137"/>
          </a:xfrm>
          <a:prstGeom prst="roundRect">
            <a:avLst>
              <a:gd name="adj" fmla="val 16667"/>
            </a:avLst>
          </a:prstGeom>
          <a:noFill/>
          <a:ln w="3175" cap="rnd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Государственная Дума </a:t>
            </a:r>
          </a:p>
          <a:p>
            <a:pPr algn="ctr"/>
            <a:r>
              <a:rPr lang="ru-RU" sz="1600" b="1"/>
              <a:t>Федерального Собрания РФ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468313" y="2205038"/>
            <a:ext cx="3671887" cy="719137"/>
          </a:xfrm>
          <a:prstGeom prst="roundRect">
            <a:avLst>
              <a:gd name="adj" fmla="val 16667"/>
            </a:avLst>
          </a:prstGeom>
          <a:noFill/>
          <a:ln w="3175" cap="rnd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Счетная Палата РФ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468313" y="3068638"/>
            <a:ext cx="3671887" cy="576262"/>
          </a:xfrm>
          <a:prstGeom prst="roundRect">
            <a:avLst>
              <a:gd name="adj" fmla="val 16667"/>
            </a:avLst>
          </a:prstGeom>
          <a:noFill/>
          <a:ln w="3175" cap="rnd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Центральная избирательная </a:t>
            </a:r>
          </a:p>
          <a:p>
            <a:pPr algn="ctr"/>
            <a:r>
              <a:rPr lang="ru-RU" sz="1600" b="1"/>
              <a:t>комиссия </a:t>
            </a:r>
            <a:r>
              <a:rPr lang="de-DE" sz="1600" b="1"/>
              <a:t> </a:t>
            </a:r>
            <a:r>
              <a:rPr lang="ru-RU" sz="1600" b="1"/>
              <a:t>РФ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5148263" y="3068638"/>
            <a:ext cx="3455987" cy="576262"/>
          </a:xfrm>
          <a:prstGeom prst="roundRect">
            <a:avLst>
              <a:gd name="adj" fmla="val 16667"/>
            </a:avLst>
          </a:prstGeom>
          <a:noFill/>
          <a:ln w="3175" cap="rnd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Генеральная Прокуратура РФ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5148263" y="2205038"/>
            <a:ext cx="3454400" cy="719137"/>
          </a:xfrm>
          <a:prstGeom prst="roundRect">
            <a:avLst>
              <a:gd name="adj" fmla="val 16667"/>
            </a:avLst>
          </a:prstGeom>
          <a:noFill/>
          <a:ln w="3175" cap="rnd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Высший Арбитражный </a:t>
            </a:r>
          </a:p>
          <a:p>
            <a:pPr algn="ctr"/>
            <a:r>
              <a:rPr lang="ru-RU" sz="1600" b="1"/>
              <a:t>суд РФ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5148263" y="1341438"/>
            <a:ext cx="3454400" cy="719137"/>
          </a:xfrm>
          <a:prstGeom prst="roundRect">
            <a:avLst>
              <a:gd name="adj" fmla="val 16667"/>
            </a:avLst>
          </a:prstGeom>
          <a:noFill/>
          <a:ln w="3175" cap="rnd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Верховный суд РФ</a:t>
            </a: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5148263" y="333375"/>
            <a:ext cx="3454400" cy="792163"/>
          </a:xfrm>
          <a:prstGeom prst="roundRect">
            <a:avLst>
              <a:gd name="adj" fmla="val 16667"/>
            </a:avLst>
          </a:prstGeom>
          <a:noFill/>
          <a:ln w="3175" cap="rnd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Конституционный суд РФ</a:t>
            </a: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3059113" y="3789363"/>
            <a:ext cx="3167062" cy="6477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Президент РФ</a:t>
            </a: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3059113" y="4652963"/>
            <a:ext cx="3167062" cy="576262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Правительство РФ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107950" y="5373688"/>
            <a:ext cx="4537075" cy="1295400"/>
          </a:xfrm>
          <a:prstGeom prst="rect">
            <a:avLst/>
          </a:prstGeom>
          <a:noFill/>
          <a:ln w="3175">
            <a:solidFill>
              <a:schemeClr val="bg2"/>
            </a:solidFill>
            <a:prstDash val="dash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Федеральные министерства, руководство </a:t>
            </a:r>
          </a:p>
          <a:p>
            <a:pPr algn="ctr"/>
            <a:r>
              <a:rPr lang="ru-RU" sz="1400" b="1"/>
              <a:t>которыми  осуществляет Правительство РФ, </a:t>
            </a:r>
          </a:p>
          <a:p>
            <a:pPr algn="ctr"/>
            <a:r>
              <a:rPr lang="ru-RU" sz="1400" b="1"/>
              <a:t>федеральные службы и федеральные агентства,</a:t>
            </a:r>
          </a:p>
          <a:p>
            <a:pPr algn="ctr"/>
            <a:r>
              <a:rPr lang="ru-RU" sz="1400" b="1"/>
              <a:t>подведомственные этим </a:t>
            </a:r>
          </a:p>
          <a:p>
            <a:pPr algn="ctr"/>
            <a:r>
              <a:rPr lang="ru-RU" sz="1400" b="1"/>
              <a:t>федеральным министерствам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787900" y="5373688"/>
            <a:ext cx="4176713" cy="1295400"/>
          </a:xfrm>
          <a:prstGeom prst="rect">
            <a:avLst/>
          </a:prstGeom>
          <a:noFill/>
          <a:ln w="3175" algn="ctr">
            <a:solidFill>
              <a:schemeClr val="bg2"/>
            </a:solidFill>
            <a:prstDash val="dash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Федеральные министерства, руководство </a:t>
            </a:r>
          </a:p>
          <a:p>
            <a:pPr algn="ctr"/>
            <a:r>
              <a:rPr lang="ru-RU" sz="1400" b="1"/>
              <a:t>деятельностью которых осуществляет </a:t>
            </a:r>
          </a:p>
          <a:p>
            <a:pPr algn="ctr"/>
            <a:r>
              <a:rPr lang="ru-RU" sz="1400" b="1"/>
              <a:t>Президент РФ, федеральные службы и </a:t>
            </a:r>
          </a:p>
          <a:p>
            <a:pPr algn="ctr"/>
            <a:r>
              <a:rPr lang="ru-RU" sz="1400" b="1"/>
              <a:t>федеральные агентства, подведомственные </a:t>
            </a:r>
          </a:p>
          <a:p>
            <a:pPr algn="ctr"/>
            <a:r>
              <a:rPr lang="ru-RU" sz="1400" b="1"/>
              <a:t>этим федеральным министерствам</a:t>
            </a:r>
          </a:p>
        </p:txBody>
      </p:sp>
      <p:cxnSp>
        <p:nvCxnSpPr>
          <p:cNvPr id="10254" name="AutoShape 14"/>
          <p:cNvCxnSpPr>
            <a:cxnSpLocks noChangeShapeType="1"/>
            <a:stCxn id="10250" idx="2"/>
            <a:endCxn id="10251" idx="0"/>
          </p:cNvCxnSpPr>
          <p:nvPr/>
        </p:nvCxnSpPr>
        <p:spPr bwMode="auto">
          <a:xfrm>
            <a:off x="4643438" y="4451350"/>
            <a:ext cx="0" cy="1873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5" name="AutoShape 15"/>
          <p:cNvCxnSpPr>
            <a:cxnSpLocks noChangeShapeType="1"/>
            <a:stCxn id="10250" idx="3"/>
            <a:endCxn id="10253" idx="0"/>
          </p:cNvCxnSpPr>
          <p:nvPr/>
        </p:nvCxnSpPr>
        <p:spPr bwMode="auto">
          <a:xfrm>
            <a:off x="6240463" y="4113213"/>
            <a:ext cx="636587" cy="1260475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0256" name="AutoShape 16"/>
          <p:cNvCxnSpPr>
            <a:cxnSpLocks noChangeShapeType="1"/>
            <a:stCxn id="10251" idx="1"/>
            <a:endCxn id="10252" idx="0"/>
          </p:cNvCxnSpPr>
          <p:nvPr/>
        </p:nvCxnSpPr>
        <p:spPr bwMode="auto">
          <a:xfrm rot="10800000" flipV="1">
            <a:off x="2376488" y="4941888"/>
            <a:ext cx="668337" cy="43180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</TotalTime>
  <Words>2825</Words>
  <Application>Microsoft PowerPoint</Application>
  <PresentationFormat>Экран (4:3)</PresentationFormat>
  <Paragraphs>446</Paragraphs>
  <Slides>32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Оформление по умолчанию</vt:lpstr>
      <vt:lpstr>Visio</vt:lpstr>
      <vt:lpstr>Система государственного управления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Что такое государственная программа</vt:lpstr>
      <vt:lpstr>Нормативно-правовая и методическая база для разработки государственных программ Российской Федерации </vt:lpstr>
      <vt:lpstr>Государственные программы по сферам регулирования (примеры)</vt:lpstr>
      <vt:lpstr>Структура государственной программы (1/2)</vt:lpstr>
      <vt:lpstr>Структура государственной программы (2/2)</vt:lpstr>
      <vt:lpstr>Использование технологии SMART  и системы KPI   </vt:lpstr>
      <vt:lpstr>Слайд 30</vt:lpstr>
      <vt:lpstr>Предпосылки успешной реализации программного подхода в деятельности ФОИВ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Лапина Марина Афанасьевна</dc:creator>
  <cp:lastModifiedBy>Марина</cp:lastModifiedBy>
  <cp:revision>43</cp:revision>
  <cp:lastPrinted>1601-01-01T00:00:00Z</cp:lastPrinted>
  <dcterms:created xsi:type="dcterms:W3CDTF">1601-01-01T00:00:00Z</dcterms:created>
  <dcterms:modified xsi:type="dcterms:W3CDTF">2013-10-27T07:44:18Z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